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5" r:id="rId8"/>
    <p:sldId id="263" r:id="rId9"/>
    <p:sldId id="264" r:id="rId10"/>
    <p:sldId id="266" r:id="rId11"/>
    <p:sldId id="267" r:id="rId12"/>
    <p:sldId id="280" r:id="rId13"/>
    <p:sldId id="279" r:id="rId14"/>
    <p:sldId id="268" r:id="rId15"/>
    <p:sldId id="269" r:id="rId16"/>
    <p:sldId id="270" r:id="rId17"/>
    <p:sldId id="271" r:id="rId18"/>
    <p:sldId id="272" r:id="rId19"/>
    <p:sldId id="273" r:id="rId20"/>
    <p:sldId id="274" r:id="rId21"/>
    <p:sldId id="275" r:id="rId22"/>
    <p:sldId id="277" r:id="rId23"/>
    <p:sldId id="283" r:id="rId24"/>
    <p:sldId id="276" r:id="rId25"/>
    <p:sldId id="278" r:id="rId26"/>
    <p:sldId id="281" r:id="rId27"/>
    <p:sldId id="282" r:id="rId2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6"/>
  </p:normalViewPr>
  <p:slideViewPr>
    <p:cSldViewPr snapToGrid="0" snapToObjects="1">
      <p:cViewPr varScale="1">
        <p:scale>
          <a:sx n="102" d="100"/>
          <a:sy n="102"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51421-5E11-7E4E-8AB9-D5B16881FD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32B1DA5A-BC48-DD4B-96D9-AE21873957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7AF049E-4B98-6F4D-8CC1-B4A7D627E4B5}"/>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5" name="Tijdelijke aanduiding voor voettekst 4">
            <a:extLst>
              <a:ext uri="{FF2B5EF4-FFF2-40B4-BE49-F238E27FC236}">
                <a16:creationId xmlns:a16="http://schemas.microsoft.com/office/drawing/2014/main" id="{552DBB96-74A3-8C45-9B9A-935944255A0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00A6BD9-C6D9-2942-AE39-5FFD159D62EC}"/>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181783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4BE7A-0E89-684E-9B17-A77B2833FBC2}"/>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E23CB56-9209-BB4C-8248-FCDC7C9D0F2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6B45DEB6-2272-B24B-A035-8CF43017CF0C}"/>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5" name="Tijdelijke aanduiding voor voettekst 4">
            <a:extLst>
              <a:ext uri="{FF2B5EF4-FFF2-40B4-BE49-F238E27FC236}">
                <a16:creationId xmlns:a16="http://schemas.microsoft.com/office/drawing/2014/main" id="{A9784174-D67A-EA4B-9D8B-530D59F021A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8C7695D-4BC8-A24A-960A-FB5EAD0AC60D}"/>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347726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86C752B-CA58-B540-B2A8-A0F25CE054EE}"/>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52A7D7C-40D7-0E45-87F9-10F588BCEE3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FF14C46-4605-6343-8AC9-AA84494C530C}"/>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5" name="Tijdelijke aanduiding voor voettekst 4">
            <a:extLst>
              <a:ext uri="{FF2B5EF4-FFF2-40B4-BE49-F238E27FC236}">
                <a16:creationId xmlns:a16="http://schemas.microsoft.com/office/drawing/2014/main" id="{607ED539-27D6-484A-B727-51AD4ACF491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9835A59-E52E-0843-9DF5-C39608BEFFF0}"/>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145634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3DDFA-1E9F-E54E-A164-D35149D2203C}"/>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64ACA9D-4CC6-2046-8568-245869376A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C79EF51-A8C0-3B4C-AB62-40F65C1B07D1}"/>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5" name="Tijdelijke aanduiding voor voettekst 4">
            <a:extLst>
              <a:ext uri="{FF2B5EF4-FFF2-40B4-BE49-F238E27FC236}">
                <a16:creationId xmlns:a16="http://schemas.microsoft.com/office/drawing/2014/main" id="{107003D5-69E1-634B-815A-9F278D1742E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90BA1DC-A6EC-444F-AE14-4F31692DF8CA}"/>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36796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30164-734E-574E-906A-461D07C1FB3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30BBB03B-F04C-6247-8E48-95067A702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006302E-A7A2-7F44-96D8-C4EC39AE7CC7}"/>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5" name="Tijdelijke aanduiding voor voettekst 4">
            <a:extLst>
              <a:ext uri="{FF2B5EF4-FFF2-40B4-BE49-F238E27FC236}">
                <a16:creationId xmlns:a16="http://schemas.microsoft.com/office/drawing/2014/main" id="{09B68521-4180-534F-84EF-EEA51F00B0D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853AB96-2767-7C40-B8E1-52CE0D475179}"/>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352842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81196C-CC0E-FC47-9EBC-7FA7E03439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2BD2670-4B0E-E64B-BFC9-6333E416DED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AEA1E08-6B05-8346-AD40-C0FEA411572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7A741F58-37D2-EA44-B70F-5537BD521E81}"/>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6" name="Tijdelijke aanduiding voor voettekst 5">
            <a:extLst>
              <a:ext uri="{FF2B5EF4-FFF2-40B4-BE49-F238E27FC236}">
                <a16:creationId xmlns:a16="http://schemas.microsoft.com/office/drawing/2014/main" id="{9C6D0C84-1071-004D-AB23-8543BB0F806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E63B8AE-8A11-D44F-AF4B-CFFA51D8415E}"/>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362636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D3DDAC-33CC-AE47-93DA-F8FC221BE658}"/>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646DF7F-867E-4945-8005-10E618F25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D1CBA18-A48C-F241-92AD-C27E6D8EDB6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5A7AB189-D3A7-CC46-9B73-2993790BA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4A663E2-217F-8B4E-8A1B-839F75EF415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B00B73C3-F498-0148-AF53-7D0345DC1BD2}"/>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8" name="Tijdelijke aanduiding voor voettekst 7">
            <a:extLst>
              <a:ext uri="{FF2B5EF4-FFF2-40B4-BE49-F238E27FC236}">
                <a16:creationId xmlns:a16="http://schemas.microsoft.com/office/drawing/2014/main" id="{46FDFF0A-83E5-6B4C-B205-7B4F540C28A6}"/>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452ECF8A-EBC8-724D-835D-8C71EFCB970C}"/>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423914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5F68B-1050-CB42-9277-10B2861F480F}"/>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8CC50CCC-3BBE-0E49-9E09-22759406A178}"/>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4" name="Tijdelijke aanduiding voor voettekst 3">
            <a:extLst>
              <a:ext uri="{FF2B5EF4-FFF2-40B4-BE49-F238E27FC236}">
                <a16:creationId xmlns:a16="http://schemas.microsoft.com/office/drawing/2014/main" id="{23F11A5F-F490-C141-8520-E16DF711C12B}"/>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1232BDD4-0CFF-D340-941F-55D8E3ACD016}"/>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48629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A2D098A-6CC8-B14A-891A-200B748797DA}"/>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3" name="Tijdelijke aanduiding voor voettekst 2">
            <a:extLst>
              <a:ext uri="{FF2B5EF4-FFF2-40B4-BE49-F238E27FC236}">
                <a16:creationId xmlns:a16="http://schemas.microsoft.com/office/drawing/2014/main" id="{58A1198C-96BB-7241-9BB6-FCE99515420F}"/>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7D8E8DF4-43F8-8F4A-AD1D-F36A87C1826B}"/>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82415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227D6-C596-4A47-AC14-FF076A3AF4F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C25FBC3-B62F-0543-9AE3-6B97F5092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9405E307-5B10-D345-B309-A9FB00656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416D36-74B0-B34C-91F9-27C911461702}"/>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6" name="Tijdelijke aanduiding voor voettekst 5">
            <a:extLst>
              <a:ext uri="{FF2B5EF4-FFF2-40B4-BE49-F238E27FC236}">
                <a16:creationId xmlns:a16="http://schemas.microsoft.com/office/drawing/2014/main" id="{20E61683-0777-D24E-BD01-55D677561D7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DBB526C-C99E-A047-A605-92607570BBC8}"/>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187791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9B73D-3538-5A4A-9A2C-53134CA53E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ACEDEC9-E29A-EF49-AD8C-65C9AE344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AB12F90E-4878-8340-AB22-E34B24F6B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15FB2B-3F65-0948-A81E-E20DE11E0D7C}"/>
              </a:ext>
            </a:extLst>
          </p:cNvPr>
          <p:cNvSpPr>
            <a:spLocks noGrp="1"/>
          </p:cNvSpPr>
          <p:nvPr>
            <p:ph type="dt" sz="half" idx="10"/>
          </p:nvPr>
        </p:nvSpPr>
        <p:spPr/>
        <p:txBody>
          <a:bodyPr/>
          <a:lstStyle/>
          <a:p>
            <a:fld id="{4817F78E-4B2C-A64D-B9D0-1447A428A47F}" type="datetimeFigureOut">
              <a:rPr lang="nl-BE" smtClean="0"/>
              <a:t>27/12/22</a:t>
            </a:fld>
            <a:endParaRPr lang="nl-BE"/>
          </a:p>
        </p:txBody>
      </p:sp>
      <p:sp>
        <p:nvSpPr>
          <p:cNvPr id="6" name="Tijdelijke aanduiding voor voettekst 5">
            <a:extLst>
              <a:ext uri="{FF2B5EF4-FFF2-40B4-BE49-F238E27FC236}">
                <a16:creationId xmlns:a16="http://schemas.microsoft.com/office/drawing/2014/main" id="{EF73BC4C-8FA6-1B47-B5CB-E14EFC45639A}"/>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D498A16-0B87-3C40-8ECE-3B685DBB342F}"/>
              </a:ext>
            </a:extLst>
          </p:cNvPr>
          <p:cNvSpPr>
            <a:spLocks noGrp="1"/>
          </p:cNvSpPr>
          <p:nvPr>
            <p:ph type="sldNum" sz="quarter" idx="12"/>
          </p:nvPr>
        </p:nvSpPr>
        <p:spPr/>
        <p:txBody>
          <a:bodyPr/>
          <a:lstStyle/>
          <a:p>
            <a:fld id="{ACBE716F-9315-1C45-9E5A-8D8F6DA853C6}" type="slidenum">
              <a:rPr lang="nl-BE" smtClean="0"/>
              <a:t>‹nr.›</a:t>
            </a:fld>
            <a:endParaRPr lang="nl-BE"/>
          </a:p>
        </p:txBody>
      </p:sp>
    </p:spTree>
    <p:extLst>
      <p:ext uri="{BB962C8B-B14F-4D97-AF65-F5344CB8AC3E}">
        <p14:creationId xmlns:p14="http://schemas.microsoft.com/office/powerpoint/2010/main" val="316571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EB2CD2-3AB4-B848-8D4A-4AC6A092C5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C996576-C072-EA40-9DFE-8BF71DF61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5E17553-A0FC-9649-B2EF-1D183CEA16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7F78E-4B2C-A64D-B9D0-1447A428A47F}" type="datetimeFigureOut">
              <a:rPr lang="nl-BE" smtClean="0"/>
              <a:t>27/12/22</a:t>
            </a:fld>
            <a:endParaRPr lang="nl-BE"/>
          </a:p>
        </p:txBody>
      </p:sp>
      <p:sp>
        <p:nvSpPr>
          <p:cNvPr id="5" name="Tijdelijke aanduiding voor voettekst 4">
            <a:extLst>
              <a:ext uri="{FF2B5EF4-FFF2-40B4-BE49-F238E27FC236}">
                <a16:creationId xmlns:a16="http://schemas.microsoft.com/office/drawing/2014/main" id="{A994708A-4563-0548-B16D-24619AECC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6B9C90BA-EDCC-A142-BFA1-1792D54A3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E716F-9315-1C45-9E5A-8D8F6DA853C6}" type="slidenum">
              <a:rPr lang="nl-BE" smtClean="0"/>
              <a:t>‹nr.›</a:t>
            </a:fld>
            <a:endParaRPr lang="nl-BE"/>
          </a:p>
        </p:txBody>
      </p:sp>
    </p:spTree>
    <p:extLst>
      <p:ext uri="{BB962C8B-B14F-4D97-AF65-F5344CB8AC3E}">
        <p14:creationId xmlns:p14="http://schemas.microsoft.com/office/powerpoint/2010/main" val="299910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8ACBAF5-0EFD-0441-8D43-3B98E855C8A3}"/>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8C6523D1-9B0D-0E4D-89DA-B3C52B266892}"/>
              </a:ext>
            </a:extLst>
          </p:cNvPr>
          <p:cNvSpPr>
            <a:spLocks noGrp="1"/>
          </p:cNvSpPr>
          <p:nvPr>
            <p:ph type="ctrTitle"/>
          </p:nvPr>
        </p:nvSpPr>
        <p:spPr>
          <a:xfrm>
            <a:off x="1404731" y="3670853"/>
            <a:ext cx="9144000" cy="1614902"/>
          </a:xfrm>
        </p:spPr>
        <p:txBody>
          <a:bodyPr>
            <a:normAutofit fontScale="90000"/>
          </a:bodyPr>
          <a:lstStyle/>
          <a:p>
            <a:r>
              <a:rPr lang="nl-BE"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t>STATUTAIRE</a:t>
            </a:r>
            <a:br>
              <a:rPr lang="nl-BE"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br>
            <a:r>
              <a:rPr lang="nl-BE"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t>ALGEMENE VERGADERING</a:t>
            </a:r>
          </a:p>
        </p:txBody>
      </p:sp>
      <p:sp>
        <p:nvSpPr>
          <p:cNvPr id="7" name="Tekstvak 6">
            <a:extLst>
              <a:ext uri="{FF2B5EF4-FFF2-40B4-BE49-F238E27FC236}">
                <a16:creationId xmlns:a16="http://schemas.microsoft.com/office/drawing/2014/main" id="{19C89FB3-5E84-E441-982E-F23122F9B6F7}"/>
              </a:ext>
            </a:extLst>
          </p:cNvPr>
          <p:cNvSpPr txBox="1"/>
          <p:nvPr/>
        </p:nvSpPr>
        <p:spPr>
          <a:xfrm>
            <a:off x="0" y="0"/>
            <a:ext cx="12192000" cy="2366225"/>
          </a:xfrm>
          <a:prstGeom prst="rect">
            <a:avLst/>
          </a:prstGeom>
          <a:noFill/>
        </p:spPr>
        <p:txBody>
          <a:bodyPr wrap="square" rtlCol="0">
            <a:spAutoFit/>
          </a:bodyPr>
          <a:lstStyle/>
          <a:p>
            <a:pPr algn="ctr"/>
            <a:r>
              <a:rPr lang="nl-BE" sz="8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GROOT</a:t>
            </a:r>
          </a:p>
          <a:p>
            <a:pPr algn="ctr">
              <a:lnSpc>
                <a:spcPct val="50000"/>
              </a:lnSpc>
            </a:pP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O</a:t>
            </a: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ngelij</a:t>
            </a: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K</a:t>
            </a:r>
          </a:p>
        </p:txBody>
      </p:sp>
    </p:spTree>
    <p:extLst>
      <p:ext uri="{BB962C8B-B14F-4D97-AF65-F5344CB8AC3E}">
        <p14:creationId xmlns:p14="http://schemas.microsoft.com/office/powerpoint/2010/main" val="3517371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3557391-F454-044E-A086-408B85A36B0F}"/>
              </a:ext>
            </a:extLst>
          </p:cNvPr>
          <p:cNvSpPr txBox="1"/>
          <p:nvPr/>
        </p:nvSpPr>
        <p:spPr>
          <a:xfrm>
            <a:off x="812800" y="965652"/>
            <a:ext cx="2552700" cy="5070619"/>
          </a:xfrm>
          <a:prstGeom prst="rect">
            <a:avLst/>
          </a:prstGeom>
          <a:noFill/>
        </p:spPr>
        <p:txBody>
          <a:bodyPr wrap="square" rtlCol="0">
            <a:spAutoFit/>
          </a:bodyPr>
          <a:lstStyle/>
          <a:p>
            <a:r>
              <a:rPr lang="nl-BE" sz="1600" b="1" dirty="0"/>
              <a:t>POLITIEK (35 EVENTS)</a:t>
            </a:r>
          </a:p>
          <a:p>
            <a:endParaRPr lang="nl-BE" sz="1200" dirty="0"/>
          </a:p>
          <a:p>
            <a:r>
              <a:rPr lang="nl-BE" sz="1050" dirty="0"/>
              <a:t>Julian Assange weekend</a:t>
            </a:r>
          </a:p>
          <a:p>
            <a:r>
              <a:rPr lang="nl-BE" sz="1050" dirty="0"/>
              <a:t>PFOS infosessie</a:t>
            </a:r>
          </a:p>
          <a:p>
            <a:r>
              <a:rPr lang="nl-BE" sz="1050" dirty="0"/>
              <a:t>Extinction Rebellion (6)</a:t>
            </a:r>
          </a:p>
          <a:p>
            <a:r>
              <a:rPr lang="nl-BE" sz="1050" dirty="0"/>
              <a:t>Debat Mobiliteit</a:t>
            </a:r>
          </a:p>
          <a:p>
            <a:r>
              <a:rPr lang="nl-BE" sz="1050" dirty="0"/>
              <a:t>Assange Comité</a:t>
            </a:r>
          </a:p>
          <a:p>
            <a:r>
              <a:rPr lang="nl-BE" sz="1050" dirty="0"/>
              <a:t>Furia Vergadering</a:t>
            </a:r>
          </a:p>
          <a:p>
            <a:r>
              <a:rPr lang="nl-BE" sz="1050" dirty="0"/>
              <a:t>Documentaire Jan Blommaert</a:t>
            </a:r>
          </a:p>
          <a:p>
            <a:r>
              <a:rPr lang="nl-BE" sz="1050" dirty="0"/>
              <a:t>Ik stop Wapenhandel</a:t>
            </a:r>
          </a:p>
          <a:p>
            <a:r>
              <a:rPr lang="nl-BE" sz="1050" dirty="0"/>
              <a:t>Debat Huisvesting</a:t>
            </a:r>
          </a:p>
          <a:p>
            <a:r>
              <a:rPr lang="nl-BE" sz="1050" dirty="0"/>
              <a:t>Lezing Nick Meynen</a:t>
            </a:r>
          </a:p>
          <a:p>
            <a:r>
              <a:rPr lang="nl-BE" sz="1050" dirty="0"/>
              <a:t>Boekvoorstelling Wonen in Leuven</a:t>
            </a:r>
          </a:p>
          <a:p>
            <a:r>
              <a:rPr lang="nl-BE" sz="1050" dirty="0"/>
              <a:t>FLINTA Café</a:t>
            </a:r>
          </a:p>
          <a:p>
            <a:r>
              <a:rPr lang="nl-BE" sz="1050" dirty="0"/>
              <a:t>Webinar No to Nato</a:t>
            </a:r>
          </a:p>
          <a:p>
            <a:r>
              <a:rPr lang="nl-BE" sz="1050" dirty="0"/>
              <a:t>VREDE vzw met Ludo De Brabander</a:t>
            </a:r>
          </a:p>
          <a:p>
            <a:r>
              <a:rPr lang="nl-BE" sz="1050" dirty="0"/>
              <a:t>Debat Wonen</a:t>
            </a:r>
          </a:p>
          <a:p>
            <a:r>
              <a:rPr lang="nl-BE" sz="1050" dirty="0"/>
              <a:t>Boekvoorstelling Een Pakje voor Vader</a:t>
            </a:r>
          </a:p>
          <a:p>
            <a:r>
              <a:rPr lang="nl-BE" sz="1050" dirty="0"/>
              <a:t>Debat Migratie</a:t>
            </a:r>
          </a:p>
          <a:p>
            <a:r>
              <a:rPr lang="nl-BE" sz="1050" dirty="0"/>
              <a:t>Debat Klimaat</a:t>
            </a:r>
          </a:p>
          <a:p>
            <a:r>
              <a:rPr lang="nl-BE" sz="1050" dirty="0"/>
              <a:t>Café Partigiani (2)</a:t>
            </a:r>
          </a:p>
          <a:p>
            <a:r>
              <a:rPr lang="nl-BE" sz="1050" dirty="0"/>
              <a:t>Leuvense Vredesbeweging</a:t>
            </a:r>
          </a:p>
          <a:p>
            <a:r>
              <a:rPr lang="nl-BE" sz="1050" dirty="0"/>
              <a:t>Documentaire Qatar in Antwerpen</a:t>
            </a:r>
          </a:p>
          <a:p>
            <a:r>
              <a:rPr lang="nl-BE" sz="1050" dirty="0"/>
              <a:t>Docu Sarah Bauer</a:t>
            </a:r>
          </a:p>
          <a:p>
            <a:r>
              <a:rPr lang="nl-BE" sz="1050" dirty="0"/>
              <a:t>J'accuse Debat Assange</a:t>
            </a:r>
          </a:p>
          <a:p>
            <a:r>
              <a:rPr lang="nl-BE" sz="1050" dirty="0"/>
              <a:t>Oekraïne de Volgende NATO oorlog</a:t>
            </a:r>
          </a:p>
          <a:p>
            <a:r>
              <a:rPr lang="nl-BE" sz="1050" dirty="0"/>
              <a:t>Stop Total training</a:t>
            </a:r>
          </a:p>
          <a:p>
            <a:r>
              <a:rPr lang="nl-BE" sz="1050" dirty="0"/>
              <a:t>Docu I Daniel Blake</a:t>
            </a:r>
          </a:p>
          <a:p>
            <a:r>
              <a:rPr lang="nl-BE" sz="1050" dirty="0"/>
              <a:t>Wij Betalen Niet</a:t>
            </a:r>
          </a:p>
          <a:p>
            <a:endParaRPr lang="nl-BE" sz="1200" dirty="0"/>
          </a:p>
        </p:txBody>
      </p:sp>
      <p:sp>
        <p:nvSpPr>
          <p:cNvPr id="5" name="Tekstvak 4">
            <a:extLst>
              <a:ext uri="{FF2B5EF4-FFF2-40B4-BE49-F238E27FC236}">
                <a16:creationId xmlns:a16="http://schemas.microsoft.com/office/drawing/2014/main" id="{106FD158-A43A-3241-92A7-FF6AF77883BC}"/>
              </a:ext>
            </a:extLst>
          </p:cNvPr>
          <p:cNvSpPr txBox="1"/>
          <p:nvPr/>
        </p:nvSpPr>
        <p:spPr>
          <a:xfrm>
            <a:off x="3517900" y="952952"/>
            <a:ext cx="2463800" cy="5339923"/>
          </a:xfrm>
          <a:prstGeom prst="rect">
            <a:avLst/>
          </a:prstGeom>
          <a:noFill/>
        </p:spPr>
        <p:txBody>
          <a:bodyPr wrap="square" rtlCol="0">
            <a:spAutoFit/>
          </a:bodyPr>
          <a:lstStyle/>
          <a:p>
            <a:r>
              <a:rPr lang="nl-BE" sz="1600" b="1" dirty="0"/>
              <a:t>KUNST (12 EVENTS)</a:t>
            </a:r>
          </a:p>
          <a:p>
            <a:endParaRPr lang="nl-BE" sz="1200" dirty="0"/>
          </a:p>
          <a:p>
            <a:r>
              <a:rPr lang="nl-BE" sz="1050" dirty="0"/>
              <a:t>Poëzie en Literatuuravond</a:t>
            </a:r>
          </a:p>
          <a:p>
            <a:r>
              <a:rPr lang="nl-BE" sz="1050" dirty="0"/>
              <a:t>Filmconcert (6)</a:t>
            </a:r>
          </a:p>
          <a:p>
            <a:r>
              <a:rPr lang="nl-BE" sz="1050" dirty="0"/>
              <a:t>Kom Dichter</a:t>
            </a:r>
          </a:p>
          <a:p>
            <a:r>
              <a:rPr lang="nl-BE" sz="1050" dirty="0"/>
              <a:t>Tentoonstelling</a:t>
            </a:r>
          </a:p>
          <a:p>
            <a:r>
              <a:rPr lang="nl-BE" sz="1050" dirty="0"/>
              <a:t>Film Judas vs Black Messiah</a:t>
            </a:r>
          </a:p>
          <a:p>
            <a:r>
              <a:rPr lang="nl-BE" sz="1050" dirty="0"/>
              <a:t>Boekvoorstelling Rob Van Vlierden</a:t>
            </a:r>
          </a:p>
          <a:p>
            <a:r>
              <a:rPr lang="nl-BE" sz="1050" dirty="0"/>
              <a:t>Streetart</a:t>
            </a:r>
          </a:p>
          <a:p>
            <a:endParaRPr lang="nl-BE" sz="1200" dirty="0"/>
          </a:p>
          <a:p>
            <a:r>
              <a:rPr lang="nl-BE" sz="1600" b="1" dirty="0"/>
              <a:t>SOCIAAL (66 EVENTS)</a:t>
            </a:r>
          </a:p>
          <a:p>
            <a:r>
              <a:rPr lang="nl-BE" sz="1050" dirty="0"/>
              <a:t>Kleurenwiezen (9)</a:t>
            </a:r>
          </a:p>
          <a:p>
            <a:r>
              <a:rPr lang="nl-BE" sz="1050" dirty="0"/>
              <a:t>Karaoke (9)</a:t>
            </a:r>
          </a:p>
          <a:p>
            <a:r>
              <a:rPr lang="nl-BE" sz="1050" dirty="0"/>
              <a:t>Comedy (7)</a:t>
            </a:r>
          </a:p>
          <a:p>
            <a:r>
              <a:rPr lang="nl-BE" sz="1050" dirty="0"/>
              <a:t>Party der Vrouwen</a:t>
            </a:r>
          </a:p>
          <a:p>
            <a:r>
              <a:rPr lang="nl-BE" sz="1050" dirty="0"/>
              <a:t>Last Party</a:t>
            </a:r>
          </a:p>
          <a:p>
            <a:r>
              <a:rPr lang="nl-BE" sz="1050" dirty="0"/>
              <a:t>Zingende Zondag (6)</a:t>
            </a:r>
          </a:p>
          <a:p>
            <a:r>
              <a:rPr lang="nl-BE" sz="1050" dirty="0"/>
              <a:t>FILMS (6)</a:t>
            </a:r>
          </a:p>
          <a:p>
            <a:r>
              <a:rPr lang="nl-BE" sz="1050" dirty="0"/>
              <a:t>Voetbal (4)</a:t>
            </a:r>
          </a:p>
          <a:p>
            <a:r>
              <a:rPr lang="nl-BE" sz="1050" dirty="0"/>
              <a:t>Mosselsouper</a:t>
            </a:r>
          </a:p>
          <a:p>
            <a:r>
              <a:rPr lang="nl-BE" sz="1050" dirty="0"/>
              <a:t>Burenbrunch</a:t>
            </a:r>
          </a:p>
          <a:p>
            <a:r>
              <a:rPr lang="nl-BE" sz="1050" dirty="0"/>
              <a:t>Vegie Vrijdag (4)</a:t>
            </a:r>
          </a:p>
          <a:p>
            <a:r>
              <a:rPr lang="nl-BE" sz="1050" dirty="0"/>
              <a:t>VechtersVrijdag</a:t>
            </a:r>
          </a:p>
          <a:p>
            <a:r>
              <a:rPr lang="nl-BE" sz="1050" dirty="0"/>
              <a:t>Soep voor de Walen</a:t>
            </a:r>
          </a:p>
          <a:p>
            <a:r>
              <a:rPr lang="nl-BE" sz="1050" dirty="0"/>
              <a:t>Krijg de Klere (2 maand)</a:t>
            </a:r>
          </a:p>
          <a:p>
            <a:r>
              <a:rPr lang="nl-BE" sz="1050" dirty="0"/>
              <a:t>Halloween (2)</a:t>
            </a:r>
          </a:p>
          <a:p>
            <a:r>
              <a:rPr lang="nl-BE" sz="1050" dirty="0"/>
              <a:t>Rommelmarkt</a:t>
            </a:r>
          </a:p>
          <a:p>
            <a:r>
              <a:rPr lang="nl-BE" sz="1050" dirty="0"/>
              <a:t>Woelige Woensdag</a:t>
            </a:r>
          </a:p>
          <a:p>
            <a:r>
              <a:rPr lang="nl-BE" sz="1050" dirty="0"/>
              <a:t>Peter Pauwels Campagne (9)</a:t>
            </a:r>
            <a:br>
              <a:rPr lang="nl-BE" sz="1050" dirty="0"/>
            </a:br>
            <a:r>
              <a:rPr lang="nl-BE" sz="1050" dirty="0"/>
              <a:t>+ T-shirts / kalenders + AV</a:t>
            </a:r>
          </a:p>
          <a:p>
            <a:endParaRPr lang="nl-BE" sz="1200" dirty="0"/>
          </a:p>
        </p:txBody>
      </p:sp>
      <p:sp>
        <p:nvSpPr>
          <p:cNvPr id="6" name="Tekstvak 5">
            <a:extLst>
              <a:ext uri="{FF2B5EF4-FFF2-40B4-BE49-F238E27FC236}">
                <a16:creationId xmlns:a16="http://schemas.microsoft.com/office/drawing/2014/main" id="{7DAF8C77-9538-9242-A637-5D0C80F53EE5}"/>
              </a:ext>
            </a:extLst>
          </p:cNvPr>
          <p:cNvSpPr txBox="1"/>
          <p:nvPr/>
        </p:nvSpPr>
        <p:spPr>
          <a:xfrm>
            <a:off x="6235700" y="965652"/>
            <a:ext cx="2387600" cy="5232202"/>
          </a:xfrm>
          <a:prstGeom prst="rect">
            <a:avLst/>
          </a:prstGeom>
          <a:noFill/>
        </p:spPr>
        <p:txBody>
          <a:bodyPr wrap="square" rtlCol="0">
            <a:spAutoFit/>
          </a:bodyPr>
          <a:lstStyle/>
          <a:p>
            <a:r>
              <a:rPr lang="nl-BE" sz="1600" b="1" dirty="0"/>
              <a:t>CONCERTEN (38 EVENTS)</a:t>
            </a:r>
          </a:p>
          <a:p>
            <a:endParaRPr lang="nl-BE" sz="1200" dirty="0"/>
          </a:p>
          <a:p>
            <a:r>
              <a:rPr lang="nl-BE" sz="1050" dirty="0"/>
              <a:t>Fa Wakkas</a:t>
            </a:r>
          </a:p>
          <a:p>
            <a:r>
              <a:rPr lang="nl-BE" sz="1050" dirty="0"/>
              <a:t>Gert Kleinpunk</a:t>
            </a:r>
          </a:p>
          <a:p>
            <a:r>
              <a:rPr lang="nl-BE" sz="1050" dirty="0"/>
              <a:t>Electric Cider</a:t>
            </a:r>
          </a:p>
          <a:p>
            <a:r>
              <a:rPr lang="nl-BE" sz="1050" dirty="0"/>
              <a:t>Peggy Lee Cooper</a:t>
            </a:r>
          </a:p>
          <a:p>
            <a:r>
              <a:rPr lang="nl-BE" sz="1050" dirty="0"/>
              <a:t>Serdi Beatbox</a:t>
            </a:r>
          </a:p>
          <a:p>
            <a:r>
              <a:rPr lang="nl-BE" sz="1050" dirty="0"/>
              <a:t>Duo S&amp;S</a:t>
            </a:r>
          </a:p>
          <a:p>
            <a:r>
              <a:rPr lang="nl-BE" sz="1050" dirty="0"/>
              <a:t>MEC</a:t>
            </a:r>
          </a:p>
          <a:p>
            <a:r>
              <a:rPr lang="nl-BE" sz="1050" dirty="0"/>
              <a:t>SHWEENY</a:t>
            </a:r>
          </a:p>
          <a:p>
            <a:r>
              <a:rPr lang="nl-BE" sz="1050" dirty="0"/>
              <a:t>Aram Van Ballaert &amp; Geert Wagemans</a:t>
            </a:r>
          </a:p>
          <a:p>
            <a:r>
              <a:rPr lang="nl-BE" sz="1050" dirty="0"/>
              <a:t>King Nothing</a:t>
            </a:r>
          </a:p>
          <a:p>
            <a:r>
              <a:rPr lang="nl-BE" sz="1050" dirty="0"/>
              <a:t>Bugari Express</a:t>
            </a:r>
          </a:p>
          <a:p>
            <a:r>
              <a:rPr lang="nl-BE" sz="1050" dirty="0"/>
              <a:t>David Dessers en Chris Den Hondt</a:t>
            </a:r>
          </a:p>
          <a:p>
            <a:r>
              <a:rPr lang="nl-BE" sz="1050" dirty="0"/>
              <a:t>Kaaiman</a:t>
            </a:r>
          </a:p>
          <a:p>
            <a:r>
              <a:rPr lang="nl-BE" sz="1050" dirty="0"/>
              <a:t>Klootzakken zijn Kut</a:t>
            </a:r>
          </a:p>
          <a:p>
            <a:r>
              <a:rPr lang="nl-BE" sz="1050" dirty="0"/>
              <a:t>De Spleet</a:t>
            </a:r>
          </a:p>
          <a:p>
            <a:r>
              <a:rPr lang="nl-BE" sz="1050" dirty="0"/>
              <a:t>Spaak</a:t>
            </a:r>
          </a:p>
          <a:p>
            <a:r>
              <a:rPr lang="nl-BE" sz="1050" dirty="0"/>
              <a:t>SK Belleman</a:t>
            </a:r>
          </a:p>
          <a:p>
            <a:r>
              <a:rPr lang="nl-BE" sz="1050" dirty="0"/>
              <a:t>Angry Zeta</a:t>
            </a:r>
          </a:p>
          <a:p>
            <a:r>
              <a:rPr lang="nl-BE" sz="1050" dirty="0"/>
              <a:t>Djempi en Bontempi</a:t>
            </a:r>
          </a:p>
          <a:p>
            <a:r>
              <a:rPr lang="nl-BE" sz="1050" dirty="0"/>
              <a:t>Café Noir</a:t>
            </a:r>
          </a:p>
          <a:p>
            <a:r>
              <a:rPr lang="nl-BE" sz="1050" dirty="0"/>
              <a:t>JP's Epiphanies</a:t>
            </a:r>
          </a:p>
          <a:p>
            <a:r>
              <a:rPr lang="nl-BE" sz="1050" dirty="0"/>
              <a:t>PhilliDub</a:t>
            </a:r>
          </a:p>
          <a:p>
            <a:r>
              <a:rPr lang="nl-BE" sz="1050" dirty="0"/>
              <a:t>Guilty PLeasure</a:t>
            </a:r>
          </a:p>
          <a:p>
            <a:r>
              <a:rPr lang="nl-BE" sz="1050" dirty="0"/>
              <a:t>Rusty Don</a:t>
            </a:r>
          </a:p>
          <a:p>
            <a:r>
              <a:rPr lang="nl-BE" sz="1050" dirty="0"/>
              <a:t>Roots Essentials</a:t>
            </a:r>
          </a:p>
          <a:p>
            <a:r>
              <a:rPr lang="nl-BE" sz="1050" dirty="0"/>
              <a:t>Talons Gitans</a:t>
            </a:r>
          </a:p>
          <a:p>
            <a:r>
              <a:rPr lang="nl-BE" sz="1050" dirty="0"/>
              <a:t>De Calle</a:t>
            </a:r>
          </a:p>
          <a:p>
            <a:r>
              <a:rPr lang="nl-BE" sz="1050" dirty="0"/>
              <a:t>Donder, Hel &amp; Hagel,</a:t>
            </a:r>
          </a:p>
          <a:p>
            <a:endParaRPr lang="nl-BE" sz="1200" dirty="0"/>
          </a:p>
        </p:txBody>
      </p:sp>
      <p:sp>
        <p:nvSpPr>
          <p:cNvPr id="8" name="Tekstvak 7">
            <a:extLst>
              <a:ext uri="{FF2B5EF4-FFF2-40B4-BE49-F238E27FC236}">
                <a16:creationId xmlns:a16="http://schemas.microsoft.com/office/drawing/2014/main" id="{629CE902-7910-B540-807F-79FCBFD0C7D7}"/>
              </a:ext>
            </a:extLst>
          </p:cNvPr>
          <p:cNvSpPr txBox="1"/>
          <p:nvPr/>
        </p:nvSpPr>
        <p:spPr>
          <a:xfrm>
            <a:off x="8839200" y="952952"/>
            <a:ext cx="2095500" cy="4955203"/>
          </a:xfrm>
          <a:prstGeom prst="rect">
            <a:avLst/>
          </a:prstGeom>
          <a:noFill/>
        </p:spPr>
        <p:txBody>
          <a:bodyPr wrap="square" rtlCol="0">
            <a:spAutoFit/>
          </a:bodyPr>
          <a:lstStyle/>
          <a:p>
            <a:r>
              <a:rPr lang="nl-BE" sz="1600" b="1" dirty="0"/>
              <a:t>CONCERTEN</a:t>
            </a:r>
          </a:p>
          <a:p>
            <a:endParaRPr lang="nl-BE" sz="1200" dirty="0"/>
          </a:p>
          <a:p>
            <a:r>
              <a:rPr lang="nl-BE" sz="1050" dirty="0"/>
              <a:t>Grumpy Old Men</a:t>
            </a:r>
          </a:p>
          <a:p>
            <a:r>
              <a:rPr lang="nl-BE" sz="1050" dirty="0"/>
              <a:t>King Kong Blues</a:t>
            </a:r>
          </a:p>
          <a:p>
            <a:r>
              <a:rPr lang="nl-BE" sz="1050" dirty="0"/>
              <a:t>Tom Helsen</a:t>
            </a:r>
          </a:p>
          <a:p>
            <a:r>
              <a:rPr lang="nl-BE" sz="1050" dirty="0"/>
              <a:t>Big Bill</a:t>
            </a:r>
          </a:p>
          <a:p>
            <a:r>
              <a:rPr lang="nl-BE" sz="1050" dirty="0"/>
              <a:t>Persone Song Grata</a:t>
            </a:r>
          </a:p>
          <a:p>
            <a:r>
              <a:rPr lang="nl-BE" sz="1050" dirty="0"/>
              <a:t>Black Label</a:t>
            </a:r>
          </a:p>
          <a:p>
            <a:r>
              <a:rPr lang="nl-BE" sz="1050" dirty="0"/>
              <a:t>N-Duo</a:t>
            </a:r>
          </a:p>
          <a:p>
            <a:r>
              <a:rPr lang="nl-BE" sz="1050" dirty="0"/>
              <a:t>Jan Van Melkebeke</a:t>
            </a:r>
          </a:p>
          <a:p>
            <a:r>
              <a:rPr lang="nl-BE" sz="1050" dirty="0"/>
              <a:t>Such Beautiful Flowers</a:t>
            </a:r>
            <a:br>
              <a:rPr lang="nl-BE" sz="1050" dirty="0"/>
            </a:br>
            <a:br>
              <a:rPr lang="nl-BE" sz="1200" dirty="0"/>
            </a:br>
            <a:r>
              <a:rPr lang="nl-BE" sz="1600" b="1" dirty="0"/>
              <a:t>PERS (6 EVENTS)</a:t>
            </a:r>
            <a:br>
              <a:rPr lang="nl-BE" sz="1200" dirty="0"/>
            </a:br>
            <a:br>
              <a:rPr lang="nl-BE" sz="1200" dirty="0"/>
            </a:br>
            <a:r>
              <a:rPr lang="nl-BE" sz="1050" b="1" dirty="0"/>
              <a:t>Opening augustus:</a:t>
            </a:r>
          </a:p>
          <a:p>
            <a:r>
              <a:rPr lang="nl-BE" sz="1050" dirty="0"/>
              <a:t>ROB tv</a:t>
            </a:r>
            <a:br>
              <a:rPr lang="nl-BE" sz="1050" dirty="0"/>
            </a:br>
            <a:r>
              <a:rPr lang="nl-BE" sz="1050" dirty="0"/>
              <a:t>Nieuwsblad, HLN</a:t>
            </a:r>
          </a:p>
          <a:p>
            <a:br>
              <a:rPr lang="nl-BE" sz="1050" dirty="0"/>
            </a:br>
            <a:r>
              <a:rPr lang="nl-BE" sz="1050" b="1" dirty="0"/>
              <a:t>Openingsweekend november</a:t>
            </a:r>
            <a:r>
              <a:rPr lang="nl-BE" sz="1050" dirty="0"/>
              <a:t>:</a:t>
            </a:r>
          </a:p>
          <a:p>
            <a:r>
              <a:rPr lang="nl-BE" sz="1050" dirty="0"/>
              <a:t>ROBtv, HLN, Nieuwblad</a:t>
            </a:r>
            <a:br>
              <a:rPr lang="nl-BE" sz="1050" dirty="0"/>
            </a:br>
            <a:br>
              <a:rPr lang="nl-BE" sz="1050" dirty="0"/>
            </a:br>
            <a:r>
              <a:rPr lang="nl-BE" sz="1050" b="1" dirty="0"/>
              <a:t>Wij Betalen Niet (3):</a:t>
            </a:r>
            <a:br>
              <a:rPr lang="nl-BE" sz="1050" dirty="0"/>
            </a:br>
            <a:r>
              <a:rPr lang="nl-BE" sz="1050" dirty="0"/>
              <a:t>Zevende Dag, ROB tv, LH24, Nieuwsblad, HLN</a:t>
            </a:r>
          </a:p>
          <a:p>
            <a:br>
              <a:rPr lang="nl-BE" sz="1200" dirty="0"/>
            </a:br>
            <a:r>
              <a:rPr lang="nl-BE" sz="1050" b="1" dirty="0"/>
              <a:t>Tentoonstelling: HLN</a:t>
            </a:r>
            <a:br>
              <a:rPr lang="nl-BE" sz="1200" b="1" dirty="0"/>
            </a:br>
            <a:br>
              <a:rPr lang="nl-BE" sz="1200" b="1" dirty="0"/>
            </a:br>
            <a:endParaRPr lang="nl-BE" sz="1400" b="1" dirty="0"/>
          </a:p>
        </p:txBody>
      </p:sp>
      <p:sp>
        <p:nvSpPr>
          <p:cNvPr id="2" name="Tekstvak 1">
            <a:extLst>
              <a:ext uri="{FF2B5EF4-FFF2-40B4-BE49-F238E27FC236}">
                <a16:creationId xmlns:a16="http://schemas.microsoft.com/office/drawing/2014/main" id="{B826CD34-1FE3-7340-8345-49E978BC7603}"/>
              </a:ext>
            </a:extLst>
          </p:cNvPr>
          <p:cNvSpPr txBox="1"/>
          <p:nvPr/>
        </p:nvSpPr>
        <p:spPr>
          <a:xfrm>
            <a:off x="406400" y="111442"/>
            <a:ext cx="11150600" cy="1107996"/>
          </a:xfrm>
          <a:prstGeom prst="rect">
            <a:avLst/>
          </a:prstGeom>
          <a:noFill/>
        </p:spPr>
        <p:txBody>
          <a:bodyPr wrap="square" rtlCol="0">
            <a:spAutoFit/>
          </a:bodyPr>
          <a:lstStyle/>
          <a:p>
            <a:pPr algn="ctr"/>
            <a:r>
              <a:rPr lang="nl-BE" sz="2400" b="1" dirty="0"/>
              <a:t>REALISATIES PROGRAMMATIE</a:t>
            </a:r>
          </a:p>
          <a:p>
            <a:pPr algn="ctr"/>
            <a:r>
              <a:rPr lang="nl-BE" sz="2400" b="1" dirty="0"/>
              <a:t>POLITIEK, ARTISTIEK, SOCIAAL, MUZIKAAL, MEDIATIEK</a:t>
            </a:r>
          </a:p>
          <a:p>
            <a:endParaRPr lang="nl-BE" dirty="0"/>
          </a:p>
        </p:txBody>
      </p:sp>
      <p:sp>
        <p:nvSpPr>
          <p:cNvPr id="3" name="Tekstvak 2">
            <a:extLst>
              <a:ext uri="{FF2B5EF4-FFF2-40B4-BE49-F238E27FC236}">
                <a16:creationId xmlns:a16="http://schemas.microsoft.com/office/drawing/2014/main" id="{1DC300A8-4A57-C741-8C63-F9AC0217AF3B}"/>
              </a:ext>
            </a:extLst>
          </p:cNvPr>
          <p:cNvSpPr txBox="1"/>
          <p:nvPr/>
        </p:nvSpPr>
        <p:spPr>
          <a:xfrm>
            <a:off x="927100" y="6036271"/>
            <a:ext cx="9652000" cy="523220"/>
          </a:xfrm>
          <a:prstGeom prst="rect">
            <a:avLst/>
          </a:prstGeom>
          <a:noFill/>
        </p:spPr>
        <p:txBody>
          <a:bodyPr wrap="square" rtlCol="0">
            <a:spAutoFit/>
          </a:bodyPr>
          <a:lstStyle/>
          <a:p>
            <a:pPr algn="ctr"/>
            <a:r>
              <a:rPr lang="nl-BE" sz="2800" b="1" dirty="0"/>
              <a:t>TOTAAL EVENTS:  157 (gemiddeld 10 per maand)</a:t>
            </a:r>
            <a:endParaRPr lang="nl-BE" sz="2800" dirty="0"/>
          </a:p>
        </p:txBody>
      </p:sp>
    </p:spTree>
    <p:extLst>
      <p:ext uri="{BB962C8B-B14F-4D97-AF65-F5344CB8AC3E}">
        <p14:creationId xmlns:p14="http://schemas.microsoft.com/office/powerpoint/2010/main" val="222963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06A638B-942E-C54F-A7FC-4B862091307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5" name="Titel 1">
            <a:extLst>
              <a:ext uri="{FF2B5EF4-FFF2-40B4-BE49-F238E27FC236}">
                <a16:creationId xmlns:a16="http://schemas.microsoft.com/office/drawing/2014/main" id="{B60C5741-2C1F-1D4D-8D25-14C333727A0E}"/>
              </a:ext>
            </a:extLst>
          </p:cNvPr>
          <p:cNvSpPr txBox="1">
            <a:spLocks/>
          </p:cNvSpPr>
          <p:nvPr/>
        </p:nvSpPr>
        <p:spPr>
          <a:xfrm>
            <a:off x="1404731" y="3670853"/>
            <a:ext cx="9144000" cy="16149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t>EXPERIMENT</a:t>
            </a:r>
          </a:p>
        </p:txBody>
      </p:sp>
      <p:sp>
        <p:nvSpPr>
          <p:cNvPr id="6" name="Tekstvak 5">
            <a:extLst>
              <a:ext uri="{FF2B5EF4-FFF2-40B4-BE49-F238E27FC236}">
                <a16:creationId xmlns:a16="http://schemas.microsoft.com/office/drawing/2014/main" id="{CB7BF9FD-31F6-DD45-A537-018243CCA6C7}"/>
              </a:ext>
            </a:extLst>
          </p:cNvPr>
          <p:cNvSpPr txBox="1"/>
          <p:nvPr/>
        </p:nvSpPr>
        <p:spPr>
          <a:xfrm>
            <a:off x="0" y="0"/>
            <a:ext cx="12192000" cy="2366225"/>
          </a:xfrm>
          <a:prstGeom prst="rect">
            <a:avLst/>
          </a:prstGeom>
          <a:noFill/>
        </p:spPr>
        <p:txBody>
          <a:bodyPr wrap="square" rtlCol="0">
            <a:spAutoFit/>
          </a:bodyPr>
          <a:lstStyle/>
          <a:p>
            <a:pPr algn="ctr"/>
            <a:r>
              <a:rPr lang="nl-BE" sz="8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GROOT</a:t>
            </a:r>
          </a:p>
          <a:p>
            <a:pPr algn="ctr">
              <a:lnSpc>
                <a:spcPct val="50000"/>
              </a:lnSpc>
            </a:pP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O</a:t>
            </a: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ngelij</a:t>
            </a: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K</a:t>
            </a:r>
          </a:p>
        </p:txBody>
      </p:sp>
    </p:spTree>
    <p:extLst>
      <p:ext uri="{BB962C8B-B14F-4D97-AF65-F5344CB8AC3E}">
        <p14:creationId xmlns:p14="http://schemas.microsoft.com/office/powerpoint/2010/main" val="1589123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D349F8-F81C-CA45-B751-B3128BCE3615}"/>
              </a:ext>
            </a:extLst>
          </p:cNvPr>
          <p:cNvSpPr>
            <a:spLocks noGrp="1"/>
          </p:cNvSpPr>
          <p:nvPr>
            <p:ph type="title"/>
          </p:nvPr>
        </p:nvSpPr>
        <p:spPr/>
        <p:txBody>
          <a:bodyPr/>
          <a:lstStyle/>
          <a:p>
            <a:r>
              <a:rPr lang="nl-BE" b="1" dirty="0">
                <a:latin typeface="+mn-lt"/>
              </a:rPr>
              <a:t>TUSSENKOMSTEN</a:t>
            </a:r>
          </a:p>
        </p:txBody>
      </p:sp>
      <p:sp>
        <p:nvSpPr>
          <p:cNvPr id="3" name="Tijdelijke aanduiding voor inhoud 2">
            <a:extLst>
              <a:ext uri="{FF2B5EF4-FFF2-40B4-BE49-F238E27FC236}">
                <a16:creationId xmlns:a16="http://schemas.microsoft.com/office/drawing/2014/main" id="{6C3DE526-2AE6-154A-B810-19912A59D162}"/>
              </a:ext>
            </a:extLst>
          </p:cNvPr>
          <p:cNvSpPr>
            <a:spLocks noGrp="1"/>
          </p:cNvSpPr>
          <p:nvPr>
            <p:ph idx="1"/>
          </p:nvPr>
        </p:nvSpPr>
        <p:spPr/>
        <p:txBody>
          <a:bodyPr/>
          <a:lstStyle/>
          <a:p>
            <a:r>
              <a:rPr lang="nl-BE" dirty="0"/>
              <a:t>Malcolm Nix (optredens en geluidstechniek)</a:t>
            </a:r>
          </a:p>
          <a:p>
            <a:r>
              <a:rPr lang="nl-BE" dirty="0"/>
              <a:t>Mo (experiment)</a:t>
            </a:r>
          </a:p>
          <a:p>
            <a:r>
              <a:rPr lang="nl-BE" dirty="0"/>
              <a:t>Danny (PPC)</a:t>
            </a:r>
          </a:p>
          <a:p>
            <a:endParaRPr lang="nl-BE" dirty="0"/>
          </a:p>
        </p:txBody>
      </p:sp>
    </p:spTree>
    <p:extLst>
      <p:ext uri="{BB962C8B-B14F-4D97-AF65-F5344CB8AC3E}">
        <p14:creationId xmlns:p14="http://schemas.microsoft.com/office/powerpoint/2010/main" val="331522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06A638B-942E-C54F-A7FC-4B862091307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5" name="Titel 1">
            <a:extLst>
              <a:ext uri="{FF2B5EF4-FFF2-40B4-BE49-F238E27FC236}">
                <a16:creationId xmlns:a16="http://schemas.microsoft.com/office/drawing/2014/main" id="{B60C5741-2C1F-1D4D-8D25-14C333727A0E}"/>
              </a:ext>
            </a:extLst>
          </p:cNvPr>
          <p:cNvSpPr txBox="1">
            <a:spLocks/>
          </p:cNvSpPr>
          <p:nvPr/>
        </p:nvSpPr>
        <p:spPr>
          <a:xfrm>
            <a:off x="1404731" y="3670853"/>
            <a:ext cx="9144000" cy="16149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t>VERANDERINGEN</a:t>
            </a:r>
          </a:p>
        </p:txBody>
      </p:sp>
      <p:sp>
        <p:nvSpPr>
          <p:cNvPr id="6" name="Tekstvak 5">
            <a:extLst>
              <a:ext uri="{FF2B5EF4-FFF2-40B4-BE49-F238E27FC236}">
                <a16:creationId xmlns:a16="http://schemas.microsoft.com/office/drawing/2014/main" id="{CB7BF9FD-31F6-DD45-A537-018243CCA6C7}"/>
              </a:ext>
            </a:extLst>
          </p:cNvPr>
          <p:cNvSpPr txBox="1"/>
          <p:nvPr/>
        </p:nvSpPr>
        <p:spPr>
          <a:xfrm>
            <a:off x="0" y="0"/>
            <a:ext cx="12192000" cy="2366225"/>
          </a:xfrm>
          <a:prstGeom prst="rect">
            <a:avLst/>
          </a:prstGeom>
          <a:noFill/>
        </p:spPr>
        <p:txBody>
          <a:bodyPr wrap="square" rtlCol="0">
            <a:spAutoFit/>
          </a:bodyPr>
          <a:lstStyle/>
          <a:p>
            <a:pPr algn="ctr"/>
            <a:r>
              <a:rPr lang="nl-BE" sz="8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GROOT</a:t>
            </a:r>
          </a:p>
          <a:p>
            <a:pPr algn="ctr">
              <a:lnSpc>
                <a:spcPct val="50000"/>
              </a:lnSpc>
            </a:pP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O</a:t>
            </a: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ngelij</a:t>
            </a: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K</a:t>
            </a:r>
          </a:p>
        </p:txBody>
      </p:sp>
    </p:spTree>
    <p:extLst>
      <p:ext uri="{BB962C8B-B14F-4D97-AF65-F5344CB8AC3E}">
        <p14:creationId xmlns:p14="http://schemas.microsoft.com/office/powerpoint/2010/main" val="259964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B5AD2-4194-3241-B0FE-1E9EF539F2DC}"/>
              </a:ext>
            </a:extLst>
          </p:cNvPr>
          <p:cNvSpPr>
            <a:spLocks noGrp="1"/>
          </p:cNvSpPr>
          <p:nvPr>
            <p:ph type="title"/>
          </p:nvPr>
        </p:nvSpPr>
        <p:spPr/>
        <p:txBody>
          <a:bodyPr/>
          <a:lstStyle/>
          <a:p>
            <a:pPr algn="ctr"/>
            <a:r>
              <a:rPr lang="nl-BE" b="1" dirty="0">
                <a:latin typeface="+mn-lt"/>
              </a:rPr>
              <a:t>VERSCHUIVINGEN QUA MEDEWERKERS</a:t>
            </a:r>
          </a:p>
        </p:txBody>
      </p:sp>
      <p:sp>
        <p:nvSpPr>
          <p:cNvPr id="3" name="Tijdelijke aanduiding voor inhoud 2">
            <a:extLst>
              <a:ext uri="{FF2B5EF4-FFF2-40B4-BE49-F238E27FC236}">
                <a16:creationId xmlns:a16="http://schemas.microsoft.com/office/drawing/2014/main" id="{09532165-AAF6-FD48-ABC8-E69B724160B1}"/>
              </a:ext>
            </a:extLst>
          </p:cNvPr>
          <p:cNvSpPr>
            <a:spLocks noGrp="1"/>
          </p:cNvSpPr>
          <p:nvPr>
            <p:ph idx="1"/>
          </p:nvPr>
        </p:nvSpPr>
        <p:spPr/>
        <p:txBody>
          <a:bodyPr/>
          <a:lstStyle/>
          <a:p>
            <a:r>
              <a:rPr lang="nl-BE" dirty="0"/>
              <a:t>Farman, Marc (afgehaakt voor de start)</a:t>
            </a:r>
          </a:p>
          <a:p>
            <a:r>
              <a:rPr lang="nl-BE" dirty="0"/>
              <a:t>Saskia, Lut (engagementen vzw en keuken herzien)</a:t>
            </a:r>
          </a:p>
          <a:p>
            <a:pPr marL="0" indent="0">
              <a:buNone/>
            </a:pPr>
            <a:r>
              <a:rPr lang="nl-BE" dirty="0"/>
              <a:t>-&gt; stichtende leden ad hoc: Peter, Kurt en Zeno. Hebben zich bij de notaris en officieel geëngageerd en geïnvesteerd. Staan als oprichters in Staatsblad, zijn drie jaar verantwoordelijk.</a:t>
            </a:r>
          </a:p>
          <a:p>
            <a:pPr marL="0" indent="0">
              <a:buNone/>
            </a:pPr>
            <a:endParaRPr lang="nl-BE" dirty="0"/>
          </a:p>
          <a:p>
            <a:pPr marL="0" indent="0">
              <a:buNone/>
            </a:pPr>
            <a:r>
              <a:rPr lang="nl-BE" dirty="0"/>
              <a:t>=&gt; Praktische problemen: te weinig mensen, te veel werk. Tappen, onderhoud café, programmatie, promotie, communicatie, techniek, administratie, boekhouding, …</a:t>
            </a:r>
          </a:p>
        </p:txBody>
      </p:sp>
    </p:spTree>
    <p:extLst>
      <p:ext uri="{BB962C8B-B14F-4D97-AF65-F5344CB8AC3E}">
        <p14:creationId xmlns:p14="http://schemas.microsoft.com/office/powerpoint/2010/main" val="3362546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B5AD2-4194-3241-B0FE-1E9EF539F2DC}"/>
              </a:ext>
            </a:extLst>
          </p:cNvPr>
          <p:cNvSpPr>
            <a:spLocks noGrp="1"/>
          </p:cNvSpPr>
          <p:nvPr>
            <p:ph type="title"/>
          </p:nvPr>
        </p:nvSpPr>
        <p:spPr/>
        <p:txBody>
          <a:bodyPr/>
          <a:lstStyle/>
          <a:p>
            <a:pPr algn="ctr"/>
            <a:r>
              <a:rPr lang="nl-BE" b="1" dirty="0">
                <a:latin typeface="+mn-lt"/>
              </a:rPr>
              <a:t>VERSCHUIVINGEN QUA CONCEPT</a:t>
            </a:r>
          </a:p>
        </p:txBody>
      </p:sp>
      <p:sp>
        <p:nvSpPr>
          <p:cNvPr id="3" name="Tijdelijke aanduiding voor inhoud 2">
            <a:extLst>
              <a:ext uri="{FF2B5EF4-FFF2-40B4-BE49-F238E27FC236}">
                <a16:creationId xmlns:a16="http://schemas.microsoft.com/office/drawing/2014/main" id="{09532165-AAF6-FD48-ABC8-E69B724160B1}"/>
              </a:ext>
            </a:extLst>
          </p:cNvPr>
          <p:cNvSpPr>
            <a:spLocks noGrp="1"/>
          </p:cNvSpPr>
          <p:nvPr>
            <p:ph idx="1"/>
          </p:nvPr>
        </p:nvSpPr>
        <p:spPr/>
        <p:txBody>
          <a:bodyPr>
            <a:normAutofit/>
          </a:bodyPr>
          <a:lstStyle/>
          <a:p>
            <a:r>
              <a:rPr lang="nl-BE" dirty="0"/>
              <a:t>coöperatieve naar individueel engagement</a:t>
            </a:r>
          </a:p>
          <a:p>
            <a:endParaRPr lang="nl-BE" dirty="0"/>
          </a:p>
          <a:p>
            <a:r>
              <a:rPr lang="nl-BE" dirty="0"/>
              <a:t>gebrekkig overleg; ad hoc besluitvorming</a:t>
            </a:r>
          </a:p>
          <a:p>
            <a:pPr marL="0" indent="0">
              <a:buNone/>
            </a:pPr>
            <a:endParaRPr lang="nl-BE" dirty="0"/>
          </a:p>
          <a:p>
            <a:pPr>
              <a:buFont typeface="Symbol" pitchFamily="2" charset="2"/>
              <a:buChar char="Þ"/>
            </a:pPr>
            <a:r>
              <a:rPr lang="nl-BE" dirty="0"/>
              <a:t> transparantie</a:t>
            </a:r>
          </a:p>
          <a:p>
            <a:pPr>
              <a:buFont typeface="Symbol" pitchFamily="2" charset="2"/>
              <a:buChar char="Þ"/>
            </a:pPr>
            <a:r>
              <a:rPr lang="nl-BE" dirty="0"/>
              <a:t> vertrouwen</a:t>
            </a:r>
          </a:p>
          <a:p>
            <a:pPr>
              <a:buFont typeface="Symbol" pitchFamily="2" charset="2"/>
              <a:buChar char="Þ"/>
            </a:pPr>
            <a:r>
              <a:rPr lang="nl-BE" dirty="0"/>
              <a:t> onvrede</a:t>
            </a:r>
          </a:p>
          <a:p>
            <a:pPr>
              <a:buFont typeface="Symbol" pitchFamily="2" charset="2"/>
              <a:buChar char="Þ"/>
            </a:pPr>
            <a:endParaRPr lang="nl-BE" dirty="0"/>
          </a:p>
        </p:txBody>
      </p:sp>
    </p:spTree>
    <p:extLst>
      <p:ext uri="{BB962C8B-B14F-4D97-AF65-F5344CB8AC3E}">
        <p14:creationId xmlns:p14="http://schemas.microsoft.com/office/powerpoint/2010/main" val="63154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568CB43-09B3-CC4E-B0AF-DBD3F27F6175}"/>
              </a:ext>
            </a:extLst>
          </p:cNvPr>
          <p:cNvSpPr>
            <a:spLocks noGrp="1"/>
          </p:cNvSpPr>
          <p:nvPr>
            <p:ph type="title"/>
          </p:nvPr>
        </p:nvSpPr>
        <p:spPr/>
        <p:txBody>
          <a:bodyPr/>
          <a:lstStyle/>
          <a:p>
            <a:endParaRPr lang="nl-BE"/>
          </a:p>
        </p:txBody>
      </p:sp>
      <p:sp>
        <p:nvSpPr>
          <p:cNvPr id="7" name="Tijdelijke aanduiding voor inhoud 6">
            <a:extLst>
              <a:ext uri="{FF2B5EF4-FFF2-40B4-BE49-F238E27FC236}">
                <a16:creationId xmlns:a16="http://schemas.microsoft.com/office/drawing/2014/main" id="{BFE68311-4EB0-6B4A-B877-5E2FA26E4D38}"/>
              </a:ext>
            </a:extLst>
          </p:cNvPr>
          <p:cNvSpPr>
            <a:spLocks noGrp="1"/>
          </p:cNvSpPr>
          <p:nvPr>
            <p:ph idx="1"/>
          </p:nvPr>
        </p:nvSpPr>
        <p:spPr/>
        <p:txBody>
          <a:bodyPr/>
          <a:lstStyle/>
          <a:p>
            <a:endParaRPr lang="nl-BE"/>
          </a:p>
        </p:txBody>
      </p:sp>
      <p:sp>
        <p:nvSpPr>
          <p:cNvPr id="8" name="Rechthoek 7">
            <a:extLst>
              <a:ext uri="{FF2B5EF4-FFF2-40B4-BE49-F238E27FC236}">
                <a16:creationId xmlns:a16="http://schemas.microsoft.com/office/drawing/2014/main" id="{77FCA3F5-9C2F-554C-9F9B-EF7D607C0B6D}"/>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9" name="Titel 1">
            <a:extLst>
              <a:ext uri="{FF2B5EF4-FFF2-40B4-BE49-F238E27FC236}">
                <a16:creationId xmlns:a16="http://schemas.microsoft.com/office/drawing/2014/main" id="{B912AD0D-9415-1D44-A739-CFB6539A8D0B}"/>
              </a:ext>
            </a:extLst>
          </p:cNvPr>
          <p:cNvSpPr txBox="1">
            <a:spLocks/>
          </p:cNvSpPr>
          <p:nvPr/>
        </p:nvSpPr>
        <p:spPr>
          <a:xfrm>
            <a:off x="1404731" y="3670853"/>
            <a:ext cx="9144000" cy="161490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t>FINANCIEEL RESULTAAT</a:t>
            </a:r>
          </a:p>
        </p:txBody>
      </p:sp>
      <p:sp>
        <p:nvSpPr>
          <p:cNvPr id="10" name="Tekstvak 9">
            <a:extLst>
              <a:ext uri="{FF2B5EF4-FFF2-40B4-BE49-F238E27FC236}">
                <a16:creationId xmlns:a16="http://schemas.microsoft.com/office/drawing/2014/main" id="{21FD5EB6-7521-A344-8ECA-4C0E5A74358C}"/>
              </a:ext>
            </a:extLst>
          </p:cNvPr>
          <p:cNvSpPr txBox="1"/>
          <p:nvPr/>
        </p:nvSpPr>
        <p:spPr>
          <a:xfrm>
            <a:off x="0" y="0"/>
            <a:ext cx="12192000" cy="2366225"/>
          </a:xfrm>
          <a:prstGeom prst="rect">
            <a:avLst/>
          </a:prstGeom>
          <a:noFill/>
        </p:spPr>
        <p:txBody>
          <a:bodyPr wrap="square" rtlCol="0">
            <a:spAutoFit/>
          </a:bodyPr>
          <a:lstStyle/>
          <a:p>
            <a:pPr algn="ctr"/>
            <a:r>
              <a:rPr lang="nl-BE" sz="8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GROOT</a:t>
            </a:r>
          </a:p>
          <a:p>
            <a:pPr algn="ctr">
              <a:lnSpc>
                <a:spcPct val="50000"/>
              </a:lnSpc>
            </a:pP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O</a:t>
            </a: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ngelij</a:t>
            </a: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K</a:t>
            </a:r>
          </a:p>
        </p:txBody>
      </p:sp>
    </p:spTree>
    <p:extLst>
      <p:ext uri="{BB962C8B-B14F-4D97-AF65-F5344CB8AC3E}">
        <p14:creationId xmlns:p14="http://schemas.microsoft.com/office/powerpoint/2010/main" val="572357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5382BD-3884-D64B-A035-F93806227A25}"/>
              </a:ext>
            </a:extLst>
          </p:cNvPr>
          <p:cNvSpPr>
            <a:spLocks noGrp="1"/>
          </p:cNvSpPr>
          <p:nvPr>
            <p:ph type="title"/>
          </p:nvPr>
        </p:nvSpPr>
        <p:spPr/>
        <p:txBody>
          <a:bodyPr/>
          <a:lstStyle/>
          <a:p>
            <a:pPr algn="ctr"/>
            <a:r>
              <a:rPr lang="nl-BE" b="1" dirty="0">
                <a:latin typeface="+mn-lt"/>
              </a:rPr>
              <a:t>WERKWIJZE</a:t>
            </a:r>
          </a:p>
        </p:txBody>
      </p:sp>
      <p:sp>
        <p:nvSpPr>
          <p:cNvPr id="3" name="Tijdelijke aanduiding voor inhoud 2">
            <a:extLst>
              <a:ext uri="{FF2B5EF4-FFF2-40B4-BE49-F238E27FC236}">
                <a16:creationId xmlns:a16="http://schemas.microsoft.com/office/drawing/2014/main" id="{FD9D915B-BECC-B545-9D79-4889E18EB01E}"/>
              </a:ext>
            </a:extLst>
          </p:cNvPr>
          <p:cNvSpPr>
            <a:spLocks noGrp="1"/>
          </p:cNvSpPr>
          <p:nvPr>
            <p:ph idx="1"/>
          </p:nvPr>
        </p:nvSpPr>
        <p:spPr/>
        <p:txBody>
          <a:bodyPr>
            <a:normAutofit fontScale="92500" lnSpcReduction="10000"/>
          </a:bodyPr>
          <a:lstStyle/>
          <a:p>
            <a:r>
              <a:rPr lang="nl-BE" dirty="0"/>
              <a:t>KASBOEK: dagelijkse inkomsten</a:t>
            </a:r>
          </a:p>
          <a:p>
            <a:r>
              <a:rPr lang="nl-BE" dirty="0"/>
              <a:t>BINGO: FACTUREN BINGOLUX (in en uit)</a:t>
            </a:r>
            <a:br>
              <a:rPr lang="nl-BE" dirty="0"/>
            </a:br>
            <a:endParaRPr lang="nl-BE" dirty="0"/>
          </a:p>
          <a:p>
            <a:r>
              <a:rPr lang="nl-BE" dirty="0"/>
              <a:t>BOEKHOUDER VAN UYTVEN</a:t>
            </a:r>
          </a:p>
          <a:p>
            <a:pPr lvl="1"/>
            <a:r>
              <a:rPr lang="nl-BE" dirty="0"/>
              <a:t>KWARTAALAANGIFTE BTW </a:t>
            </a:r>
          </a:p>
          <a:p>
            <a:pPr lvl="1"/>
            <a:r>
              <a:rPr lang="nl-BE" dirty="0"/>
              <a:t>JAARREKENING (RESULTATENREKENING &amp; BALANSREKENING)</a:t>
            </a:r>
            <a:br>
              <a:rPr lang="nl-BE" dirty="0"/>
            </a:br>
            <a:endParaRPr lang="nl-BE" dirty="0"/>
          </a:p>
          <a:p>
            <a:endParaRPr lang="nl-BE" dirty="0"/>
          </a:p>
          <a:p>
            <a:r>
              <a:rPr lang="nl-BE" dirty="0"/>
              <a:t>GEBREK: ADVIES EN BEGELEIDING &amp; ZAKELIJKE LEIDING</a:t>
            </a:r>
          </a:p>
          <a:p>
            <a:pPr lvl="1"/>
            <a:endParaRPr lang="nl-BE" dirty="0"/>
          </a:p>
          <a:p>
            <a:pPr marL="457200" lvl="1" indent="0">
              <a:buNone/>
            </a:pPr>
            <a:r>
              <a:rPr lang="nl-BE" dirty="0"/>
              <a:t> </a:t>
            </a:r>
          </a:p>
          <a:p>
            <a:pPr marL="457200" lvl="1" indent="0">
              <a:buNone/>
            </a:pPr>
            <a:endParaRPr lang="nl-BE" dirty="0"/>
          </a:p>
        </p:txBody>
      </p:sp>
    </p:spTree>
    <p:extLst>
      <p:ext uri="{BB962C8B-B14F-4D97-AF65-F5344CB8AC3E}">
        <p14:creationId xmlns:p14="http://schemas.microsoft.com/office/powerpoint/2010/main" val="2401762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0C7E55-D568-6D47-9CFE-0E00F22B2D31}"/>
              </a:ext>
            </a:extLst>
          </p:cNvPr>
          <p:cNvSpPr>
            <a:spLocks noGrp="1"/>
          </p:cNvSpPr>
          <p:nvPr>
            <p:ph type="title"/>
          </p:nvPr>
        </p:nvSpPr>
        <p:spPr/>
        <p:txBody>
          <a:bodyPr/>
          <a:lstStyle/>
          <a:p>
            <a:r>
              <a:rPr lang="nl-BE" b="1" dirty="0">
                <a:latin typeface="+mn-lt"/>
              </a:rPr>
              <a:t>KASBOEK </a:t>
            </a:r>
            <a:r>
              <a:rPr lang="nl-BE" dirty="0">
                <a:latin typeface="+mn-lt"/>
              </a:rPr>
              <a:t>(dagelijks door tapper ingevuld)</a:t>
            </a:r>
          </a:p>
        </p:txBody>
      </p:sp>
      <p:pic>
        <p:nvPicPr>
          <p:cNvPr id="5" name="Tijdelijke aanduiding voor inhoud 4">
            <a:extLst>
              <a:ext uri="{FF2B5EF4-FFF2-40B4-BE49-F238E27FC236}">
                <a16:creationId xmlns:a16="http://schemas.microsoft.com/office/drawing/2014/main" id="{B2358C74-FF14-2A4C-80DC-644C0C3DA224}"/>
              </a:ext>
            </a:extLst>
          </p:cNvPr>
          <p:cNvPicPr>
            <a:picLocks noGrp="1" noChangeAspect="1"/>
          </p:cNvPicPr>
          <p:nvPr>
            <p:ph idx="1"/>
          </p:nvPr>
        </p:nvPicPr>
        <p:blipFill>
          <a:blip r:embed="rId2"/>
          <a:stretch>
            <a:fillRect/>
          </a:stretch>
        </p:blipFill>
        <p:spPr>
          <a:xfrm>
            <a:off x="8236819" y="1821098"/>
            <a:ext cx="3363761" cy="4935501"/>
          </a:xfrm>
        </p:spPr>
      </p:pic>
      <p:pic>
        <p:nvPicPr>
          <p:cNvPr id="7" name="Afbeelding 6">
            <a:extLst>
              <a:ext uri="{FF2B5EF4-FFF2-40B4-BE49-F238E27FC236}">
                <a16:creationId xmlns:a16="http://schemas.microsoft.com/office/drawing/2014/main" id="{F833E359-09A4-6245-BE46-DD67ABA58D0A}"/>
              </a:ext>
            </a:extLst>
          </p:cNvPr>
          <p:cNvPicPr>
            <a:picLocks noChangeAspect="1"/>
          </p:cNvPicPr>
          <p:nvPr/>
        </p:nvPicPr>
        <p:blipFill>
          <a:blip r:embed="rId3"/>
          <a:stretch>
            <a:fillRect/>
          </a:stretch>
        </p:blipFill>
        <p:spPr>
          <a:xfrm>
            <a:off x="4414119" y="1790700"/>
            <a:ext cx="3363761" cy="4935500"/>
          </a:xfrm>
          <a:prstGeom prst="rect">
            <a:avLst/>
          </a:prstGeom>
        </p:spPr>
      </p:pic>
      <p:pic>
        <p:nvPicPr>
          <p:cNvPr id="9" name="Afbeelding 8">
            <a:extLst>
              <a:ext uri="{FF2B5EF4-FFF2-40B4-BE49-F238E27FC236}">
                <a16:creationId xmlns:a16="http://schemas.microsoft.com/office/drawing/2014/main" id="{F4887EE7-C104-2749-AFC8-DE2D31EEA9AF}"/>
              </a:ext>
            </a:extLst>
          </p:cNvPr>
          <p:cNvPicPr>
            <a:picLocks noChangeAspect="1"/>
          </p:cNvPicPr>
          <p:nvPr/>
        </p:nvPicPr>
        <p:blipFill>
          <a:blip r:embed="rId4"/>
          <a:stretch>
            <a:fillRect/>
          </a:stretch>
        </p:blipFill>
        <p:spPr>
          <a:xfrm>
            <a:off x="682953" y="1790700"/>
            <a:ext cx="3363761" cy="4935500"/>
          </a:xfrm>
          <a:prstGeom prst="rect">
            <a:avLst/>
          </a:prstGeom>
        </p:spPr>
      </p:pic>
    </p:spTree>
    <p:extLst>
      <p:ext uri="{BB962C8B-B14F-4D97-AF65-F5344CB8AC3E}">
        <p14:creationId xmlns:p14="http://schemas.microsoft.com/office/powerpoint/2010/main" val="1342316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D3874-E370-BA46-B7B9-575707D7E0D4}"/>
              </a:ext>
            </a:extLst>
          </p:cNvPr>
          <p:cNvSpPr>
            <a:spLocks noGrp="1"/>
          </p:cNvSpPr>
          <p:nvPr>
            <p:ph type="title"/>
          </p:nvPr>
        </p:nvSpPr>
        <p:spPr/>
        <p:txBody>
          <a:bodyPr/>
          <a:lstStyle/>
          <a:p>
            <a:r>
              <a:rPr lang="nl-BE" b="1" dirty="0">
                <a:latin typeface="+mn-lt"/>
              </a:rPr>
              <a:t>EXCELL</a:t>
            </a:r>
            <a:r>
              <a:rPr lang="nl-BE" b="1" dirty="0"/>
              <a:t> </a:t>
            </a:r>
            <a:r>
              <a:rPr lang="nl-BE" dirty="0"/>
              <a:t>(overzicht inkomsten)</a:t>
            </a:r>
          </a:p>
        </p:txBody>
      </p:sp>
      <p:pic>
        <p:nvPicPr>
          <p:cNvPr id="5" name="Tijdelijke aanduiding voor inhoud 4">
            <a:extLst>
              <a:ext uri="{FF2B5EF4-FFF2-40B4-BE49-F238E27FC236}">
                <a16:creationId xmlns:a16="http://schemas.microsoft.com/office/drawing/2014/main" id="{BB243E9E-989B-9D4E-82E0-343358F80868}"/>
              </a:ext>
            </a:extLst>
          </p:cNvPr>
          <p:cNvPicPr>
            <a:picLocks noGrp="1" noChangeAspect="1"/>
          </p:cNvPicPr>
          <p:nvPr>
            <p:ph idx="1"/>
          </p:nvPr>
        </p:nvPicPr>
        <p:blipFill>
          <a:blip r:embed="rId2"/>
          <a:stretch>
            <a:fillRect/>
          </a:stretch>
        </p:blipFill>
        <p:spPr>
          <a:xfrm>
            <a:off x="839659" y="1690688"/>
            <a:ext cx="3204105" cy="4806157"/>
          </a:xfrm>
        </p:spPr>
      </p:pic>
      <p:pic>
        <p:nvPicPr>
          <p:cNvPr id="7" name="Afbeelding 6">
            <a:extLst>
              <a:ext uri="{FF2B5EF4-FFF2-40B4-BE49-F238E27FC236}">
                <a16:creationId xmlns:a16="http://schemas.microsoft.com/office/drawing/2014/main" id="{CB0078FF-5719-B641-A3E9-05610719C7F1}"/>
              </a:ext>
            </a:extLst>
          </p:cNvPr>
          <p:cNvPicPr>
            <a:picLocks noChangeAspect="1"/>
          </p:cNvPicPr>
          <p:nvPr/>
        </p:nvPicPr>
        <p:blipFill>
          <a:blip r:embed="rId3"/>
          <a:stretch>
            <a:fillRect/>
          </a:stretch>
        </p:blipFill>
        <p:spPr>
          <a:xfrm>
            <a:off x="8148236" y="1690688"/>
            <a:ext cx="3531020" cy="4802187"/>
          </a:xfrm>
          <a:prstGeom prst="rect">
            <a:avLst/>
          </a:prstGeom>
        </p:spPr>
      </p:pic>
      <p:pic>
        <p:nvPicPr>
          <p:cNvPr id="9" name="Afbeelding 8">
            <a:extLst>
              <a:ext uri="{FF2B5EF4-FFF2-40B4-BE49-F238E27FC236}">
                <a16:creationId xmlns:a16="http://schemas.microsoft.com/office/drawing/2014/main" id="{7BCEC268-D878-C54F-880D-BA6E0A7229BE}"/>
              </a:ext>
            </a:extLst>
          </p:cNvPr>
          <p:cNvPicPr>
            <a:picLocks noChangeAspect="1"/>
          </p:cNvPicPr>
          <p:nvPr/>
        </p:nvPicPr>
        <p:blipFill>
          <a:blip r:embed="rId4"/>
          <a:stretch>
            <a:fillRect/>
          </a:stretch>
        </p:blipFill>
        <p:spPr>
          <a:xfrm>
            <a:off x="4268856" y="1690688"/>
            <a:ext cx="3654288" cy="4753628"/>
          </a:xfrm>
          <a:prstGeom prst="rect">
            <a:avLst/>
          </a:prstGeom>
        </p:spPr>
      </p:pic>
    </p:spTree>
    <p:extLst>
      <p:ext uri="{BB962C8B-B14F-4D97-AF65-F5344CB8AC3E}">
        <p14:creationId xmlns:p14="http://schemas.microsoft.com/office/powerpoint/2010/main" val="83870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CAA94-E6C8-9749-AA64-6619687684A8}"/>
              </a:ext>
            </a:extLst>
          </p:cNvPr>
          <p:cNvSpPr>
            <a:spLocks noGrp="1"/>
          </p:cNvSpPr>
          <p:nvPr>
            <p:ph type="title"/>
          </p:nvPr>
        </p:nvSpPr>
        <p:spPr>
          <a:xfrm>
            <a:off x="838200" y="853640"/>
            <a:ext cx="10515600" cy="611905"/>
          </a:xfrm>
        </p:spPr>
        <p:txBody>
          <a:bodyPr>
            <a:normAutofit fontScale="90000"/>
          </a:bodyPr>
          <a:lstStyle/>
          <a:p>
            <a:pPr algn="ctr"/>
            <a:r>
              <a:rPr lang="nl-BE" b="1" dirty="0">
                <a:latin typeface="+mn-lt"/>
              </a:rPr>
              <a:t>ALGEMENE STATUTAIRE VERGADERING</a:t>
            </a:r>
            <a:br>
              <a:rPr lang="nl-BE" b="1" dirty="0">
                <a:latin typeface="+mn-lt"/>
              </a:rPr>
            </a:br>
            <a:r>
              <a:rPr lang="nl-BE" b="1" dirty="0">
                <a:latin typeface="+mn-lt"/>
              </a:rPr>
              <a:t>OPZET</a:t>
            </a:r>
            <a:endParaRPr lang="nl-BE" sz="2200" dirty="0">
              <a:latin typeface="+mn-lt"/>
            </a:endParaRPr>
          </a:p>
        </p:txBody>
      </p:sp>
      <p:sp>
        <p:nvSpPr>
          <p:cNvPr id="6" name="Tekstvak 5">
            <a:extLst>
              <a:ext uri="{FF2B5EF4-FFF2-40B4-BE49-F238E27FC236}">
                <a16:creationId xmlns:a16="http://schemas.microsoft.com/office/drawing/2014/main" id="{15295EF8-2442-6445-90D4-918C07634501}"/>
              </a:ext>
            </a:extLst>
          </p:cNvPr>
          <p:cNvSpPr txBox="1"/>
          <p:nvPr/>
        </p:nvSpPr>
        <p:spPr>
          <a:xfrm>
            <a:off x="1883080" y="1787821"/>
            <a:ext cx="9356942" cy="4431983"/>
          </a:xfrm>
          <a:prstGeom prst="rect">
            <a:avLst/>
          </a:prstGeom>
          <a:noFill/>
        </p:spPr>
        <p:txBody>
          <a:bodyPr wrap="square" rtlCol="0">
            <a:spAutoFit/>
          </a:bodyPr>
          <a:lstStyle/>
          <a:p>
            <a:pPr algn="ctr"/>
            <a:r>
              <a:rPr lang="nl-BE" sz="2400" b="1" dirty="0">
                <a:latin typeface="+mn-lt"/>
              </a:rPr>
              <a:t>Uit de Statuten zoals verschenen in het Staatsblad (</a:t>
            </a:r>
            <a:r>
              <a:rPr lang="nl-BE" sz="2400" dirty="0"/>
              <a:t>www.ejustice.just.fgov.be/tsv_pdf/2021/11/04/21365246.pdf</a:t>
            </a:r>
            <a:r>
              <a:rPr lang="nl-BE" sz="2400" b="1" dirty="0">
                <a:latin typeface="+mn-lt"/>
              </a:rPr>
              <a:t>):</a:t>
            </a:r>
          </a:p>
          <a:p>
            <a:endParaRPr lang="nl-BE" b="1" dirty="0"/>
          </a:p>
          <a:p>
            <a:r>
              <a:rPr lang="nl-BE" dirty="0"/>
              <a:t>Aan het eind van elk boekjaar stelt de Raad van Bestuur overeenkomstig de wettelijke toepasselijke bepalingen, het jaarverslag op dat aan de Algemene Vergadering moeten worden voorgelegd.</a:t>
            </a:r>
          </a:p>
          <a:p>
            <a:br>
              <a:rPr lang="nl-BE" dirty="0"/>
            </a:br>
            <a:r>
              <a:rPr lang="nl-BE" dirty="0"/>
              <a:t>Het jaarverslag bestaat uit de volgende documenten:</a:t>
            </a:r>
            <a:br>
              <a:rPr lang="nl-BE" dirty="0"/>
            </a:br>
            <a:br>
              <a:rPr lang="nl-BE" dirty="0"/>
            </a:br>
            <a:r>
              <a:rPr lang="nl-BE" dirty="0"/>
              <a:t>- De jaarrekening die bestaat uit de balans, de resultatenrekening en de toelichting. Deze toelichting wordt uitgebreid met informatie over het aantal vennoten die Het Groot Ongelijk hebben verlaten en het aantal betrokken aandelen, de betaalde vergoeding en de eventuele andere modaliteiten, het aantal geweigerde verzoeken tot uittreding en de reden daarvoor.</a:t>
            </a:r>
            <a:br>
              <a:rPr lang="nl-BE" dirty="0"/>
            </a:br>
            <a:r>
              <a:rPr lang="nl-BE" dirty="0"/>
              <a:t>- Een lijst met het aantal geplaatste aandelen en de gedane stortingen.</a:t>
            </a:r>
            <a:br>
              <a:rPr lang="nl-BE" sz="1200" dirty="0"/>
            </a:br>
            <a:endParaRPr lang="nl-BE" dirty="0"/>
          </a:p>
        </p:txBody>
      </p:sp>
    </p:spTree>
    <p:extLst>
      <p:ext uri="{BB962C8B-B14F-4D97-AF65-F5344CB8AC3E}">
        <p14:creationId xmlns:p14="http://schemas.microsoft.com/office/powerpoint/2010/main" val="344197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3726B-7029-9B46-AF92-DD9760498A5B}"/>
              </a:ext>
            </a:extLst>
          </p:cNvPr>
          <p:cNvSpPr>
            <a:spLocks noGrp="1"/>
          </p:cNvSpPr>
          <p:nvPr>
            <p:ph type="title"/>
          </p:nvPr>
        </p:nvSpPr>
        <p:spPr/>
        <p:txBody>
          <a:bodyPr/>
          <a:lstStyle/>
          <a:p>
            <a:r>
              <a:rPr lang="nl-BE" b="1" dirty="0">
                <a:latin typeface="+mn-lt"/>
              </a:rPr>
              <a:t>EXCELL (uitgaven)</a:t>
            </a:r>
            <a:r>
              <a:rPr lang="nl-BE" dirty="0"/>
              <a:t> </a:t>
            </a:r>
          </a:p>
        </p:txBody>
      </p:sp>
      <p:pic>
        <p:nvPicPr>
          <p:cNvPr id="5" name="Tijdelijke aanduiding voor inhoud 4">
            <a:extLst>
              <a:ext uri="{FF2B5EF4-FFF2-40B4-BE49-F238E27FC236}">
                <a16:creationId xmlns:a16="http://schemas.microsoft.com/office/drawing/2014/main" id="{7BC40A9C-25CD-6842-A9C0-2643DE134BDE}"/>
              </a:ext>
            </a:extLst>
          </p:cNvPr>
          <p:cNvPicPr>
            <a:picLocks noGrp="1" noChangeAspect="1"/>
          </p:cNvPicPr>
          <p:nvPr>
            <p:ph idx="1"/>
          </p:nvPr>
        </p:nvPicPr>
        <p:blipFill>
          <a:blip r:embed="rId2"/>
          <a:stretch>
            <a:fillRect/>
          </a:stretch>
        </p:blipFill>
        <p:spPr>
          <a:xfrm>
            <a:off x="5947897" y="1690687"/>
            <a:ext cx="5964703" cy="4395045"/>
          </a:xfrm>
        </p:spPr>
      </p:pic>
      <p:pic>
        <p:nvPicPr>
          <p:cNvPr id="7" name="Afbeelding 6">
            <a:extLst>
              <a:ext uri="{FF2B5EF4-FFF2-40B4-BE49-F238E27FC236}">
                <a16:creationId xmlns:a16="http://schemas.microsoft.com/office/drawing/2014/main" id="{0AF04AE7-7D5C-A846-AC20-AC4CA450928D}"/>
              </a:ext>
            </a:extLst>
          </p:cNvPr>
          <p:cNvPicPr>
            <a:picLocks noChangeAspect="1"/>
          </p:cNvPicPr>
          <p:nvPr/>
        </p:nvPicPr>
        <p:blipFill>
          <a:blip r:embed="rId3"/>
          <a:stretch>
            <a:fillRect/>
          </a:stretch>
        </p:blipFill>
        <p:spPr>
          <a:xfrm>
            <a:off x="473850" y="1690688"/>
            <a:ext cx="5780441" cy="4395046"/>
          </a:xfrm>
          <a:prstGeom prst="rect">
            <a:avLst/>
          </a:prstGeom>
        </p:spPr>
      </p:pic>
    </p:spTree>
    <p:extLst>
      <p:ext uri="{BB962C8B-B14F-4D97-AF65-F5344CB8AC3E}">
        <p14:creationId xmlns:p14="http://schemas.microsoft.com/office/powerpoint/2010/main" val="276840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3726B-7029-9B46-AF92-DD9760498A5B}"/>
              </a:ext>
            </a:extLst>
          </p:cNvPr>
          <p:cNvSpPr>
            <a:spLocks noGrp="1"/>
          </p:cNvSpPr>
          <p:nvPr>
            <p:ph type="title"/>
          </p:nvPr>
        </p:nvSpPr>
        <p:spPr/>
        <p:txBody>
          <a:bodyPr/>
          <a:lstStyle/>
          <a:p>
            <a:r>
              <a:rPr lang="nl-BE" b="1" dirty="0">
                <a:latin typeface="+mn-lt"/>
              </a:rPr>
              <a:t>INKOMSTEN</a:t>
            </a:r>
            <a:br>
              <a:rPr lang="nl-BE" b="1" dirty="0">
                <a:latin typeface="+mn-lt"/>
              </a:rPr>
            </a:br>
            <a:r>
              <a:rPr lang="nl-BE" sz="2000" b="1" dirty="0">
                <a:latin typeface="+mn-lt"/>
              </a:rPr>
              <a:t>(overzicht nov ‘21 – dec ‘22)</a:t>
            </a:r>
            <a:r>
              <a:rPr lang="nl-BE" sz="2000" dirty="0"/>
              <a:t> </a:t>
            </a:r>
          </a:p>
        </p:txBody>
      </p:sp>
      <p:pic>
        <p:nvPicPr>
          <p:cNvPr id="8" name="Tijdelijke aanduiding voor inhoud 7">
            <a:extLst>
              <a:ext uri="{FF2B5EF4-FFF2-40B4-BE49-F238E27FC236}">
                <a16:creationId xmlns:a16="http://schemas.microsoft.com/office/drawing/2014/main" id="{FCB98C42-9841-FB4B-9470-33D049536306}"/>
              </a:ext>
            </a:extLst>
          </p:cNvPr>
          <p:cNvPicPr>
            <a:picLocks noGrp="1" noChangeAspect="1"/>
          </p:cNvPicPr>
          <p:nvPr>
            <p:ph idx="1"/>
          </p:nvPr>
        </p:nvPicPr>
        <p:blipFill>
          <a:blip r:embed="rId2"/>
          <a:stretch>
            <a:fillRect/>
          </a:stretch>
        </p:blipFill>
        <p:spPr>
          <a:xfrm>
            <a:off x="4586839" y="614362"/>
            <a:ext cx="6467052" cy="5629275"/>
          </a:xfrm>
        </p:spPr>
      </p:pic>
      <p:sp>
        <p:nvSpPr>
          <p:cNvPr id="9" name="Tekstvak 8">
            <a:extLst>
              <a:ext uri="{FF2B5EF4-FFF2-40B4-BE49-F238E27FC236}">
                <a16:creationId xmlns:a16="http://schemas.microsoft.com/office/drawing/2014/main" id="{7525C46A-0E66-FD4E-B48E-00A8EA8FF1CD}"/>
              </a:ext>
            </a:extLst>
          </p:cNvPr>
          <p:cNvSpPr txBox="1"/>
          <p:nvPr/>
        </p:nvSpPr>
        <p:spPr>
          <a:xfrm>
            <a:off x="952500" y="1690688"/>
            <a:ext cx="3035300" cy="2585323"/>
          </a:xfrm>
          <a:prstGeom prst="rect">
            <a:avLst/>
          </a:prstGeom>
          <a:noFill/>
        </p:spPr>
        <p:txBody>
          <a:bodyPr wrap="square" rtlCol="0">
            <a:spAutoFit/>
          </a:bodyPr>
          <a:lstStyle/>
          <a:p>
            <a:r>
              <a:rPr lang="nl-BE" dirty="0"/>
              <a:t>Grosso modo een verdubbeling van de omzet.</a:t>
            </a:r>
            <a:br>
              <a:rPr lang="nl-BE" dirty="0"/>
            </a:br>
            <a:br>
              <a:rPr lang="nl-BE" dirty="0"/>
            </a:br>
            <a:r>
              <a:rPr lang="nl-BE" dirty="0"/>
              <a:t>Betekent ook dat de waarde van het Handelsfonds (55.000€) evenredig is toegenomen.</a:t>
            </a:r>
            <a:br>
              <a:rPr lang="nl-BE" dirty="0"/>
            </a:br>
            <a:br>
              <a:rPr lang="nl-BE" dirty="0"/>
            </a:br>
            <a:r>
              <a:rPr lang="nl-BE" dirty="0"/>
              <a:t> </a:t>
            </a:r>
          </a:p>
        </p:txBody>
      </p:sp>
    </p:spTree>
    <p:extLst>
      <p:ext uri="{BB962C8B-B14F-4D97-AF65-F5344CB8AC3E}">
        <p14:creationId xmlns:p14="http://schemas.microsoft.com/office/powerpoint/2010/main" val="377022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3726B-7029-9B46-AF92-DD9760498A5B}"/>
              </a:ext>
            </a:extLst>
          </p:cNvPr>
          <p:cNvSpPr>
            <a:spLocks noGrp="1"/>
          </p:cNvSpPr>
          <p:nvPr>
            <p:ph type="title"/>
          </p:nvPr>
        </p:nvSpPr>
        <p:spPr>
          <a:xfrm>
            <a:off x="838200" y="365125"/>
            <a:ext cx="10515600" cy="1019175"/>
          </a:xfrm>
        </p:spPr>
        <p:txBody>
          <a:bodyPr/>
          <a:lstStyle/>
          <a:p>
            <a:r>
              <a:rPr lang="nl-BE" b="1" dirty="0">
                <a:latin typeface="+mn-lt"/>
              </a:rPr>
              <a:t>MAANDELIJKSE UITGAVEN (gemiddeld)</a:t>
            </a:r>
            <a:r>
              <a:rPr lang="nl-BE" sz="2000" dirty="0"/>
              <a:t> </a:t>
            </a:r>
          </a:p>
        </p:txBody>
      </p:sp>
      <p:sp>
        <p:nvSpPr>
          <p:cNvPr id="9" name="Tekstvak 8">
            <a:extLst>
              <a:ext uri="{FF2B5EF4-FFF2-40B4-BE49-F238E27FC236}">
                <a16:creationId xmlns:a16="http://schemas.microsoft.com/office/drawing/2014/main" id="{7525C46A-0E66-FD4E-B48E-00A8EA8FF1CD}"/>
              </a:ext>
            </a:extLst>
          </p:cNvPr>
          <p:cNvSpPr txBox="1"/>
          <p:nvPr/>
        </p:nvSpPr>
        <p:spPr>
          <a:xfrm>
            <a:off x="952500" y="1284288"/>
            <a:ext cx="6045200" cy="6186309"/>
          </a:xfrm>
          <a:prstGeom prst="rect">
            <a:avLst/>
          </a:prstGeom>
          <a:noFill/>
        </p:spPr>
        <p:txBody>
          <a:bodyPr wrap="square" rtlCol="0">
            <a:spAutoFit/>
          </a:bodyPr>
          <a:lstStyle/>
          <a:p>
            <a:r>
              <a:rPr lang="nl-BE" dirty="0"/>
              <a:t>AB InBev			3.000	</a:t>
            </a:r>
          </a:p>
          <a:p>
            <a:r>
              <a:rPr lang="nl-BE" dirty="0"/>
              <a:t>Huishuur			1.548,09</a:t>
            </a:r>
          </a:p>
          <a:p>
            <a:r>
              <a:rPr lang="nl-BE" dirty="0"/>
              <a:t>Prik en Tic		    731</a:t>
            </a:r>
          </a:p>
          <a:p>
            <a:r>
              <a:rPr lang="nl-BE" dirty="0"/>
              <a:t>Colruyt			1.274</a:t>
            </a:r>
          </a:p>
          <a:p>
            <a:r>
              <a:rPr lang="nl-BE" dirty="0"/>
              <a:t>Engie			   380,37</a:t>
            </a:r>
          </a:p>
          <a:p>
            <a:r>
              <a:rPr lang="nl-BE" dirty="0"/>
              <a:t>Verzekeringen		   190</a:t>
            </a:r>
          </a:p>
          <a:p>
            <a:r>
              <a:rPr lang="nl-BE" dirty="0"/>
              <a:t>Auteursrechten		   280</a:t>
            </a:r>
          </a:p>
          <a:p>
            <a:r>
              <a:rPr lang="nl-BE" dirty="0"/>
              <a:t>Handelsfonds		2.050</a:t>
            </a:r>
          </a:p>
          <a:p>
            <a:r>
              <a:rPr lang="nl-BE" dirty="0"/>
              <a:t>Drukwerk			   250</a:t>
            </a:r>
          </a:p>
          <a:p>
            <a:r>
              <a:rPr lang="nl-BE" dirty="0"/>
              <a:t>Internet			   160</a:t>
            </a:r>
          </a:p>
          <a:p>
            <a:r>
              <a:rPr lang="nl-BE" dirty="0"/>
              <a:t>Bingolux			    900</a:t>
            </a:r>
          </a:p>
          <a:p>
            <a:r>
              <a:rPr lang="nl-BE" dirty="0"/>
              <a:t>Kantoor			    150</a:t>
            </a:r>
          </a:p>
          <a:p>
            <a:r>
              <a:rPr lang="nl-BE" dirty="0"/>
              <a:t>Nubo			        5</a:t>
            </a:r>
          </a:p>
          <a:p>
            <a:r>
              <a:rPr lang="nl-BE" dirty="0"/>
              <a:t>Boekhouding		    250</a:t>
            </a:r>
          </a:p>
          <a:p>
            <a:r>
              <a:rPr lang="nl-BE" dirty="0"/>
              <a:t>Elektro			    166</a:t>
            </a:r>
          </a:p>
          <a:p>
            <a:r>
              <a:rPr lang="nl-BE" dirty="0"/>
              <a:t>Rom Koffie		    350</a:t>
            </a:r>
          </a:p>
          <a:p>
            <a:r>
              <a:rPr lang="nl-BE" dirty="0"/>
              <a:t>Muzikanten		    600</a:t>
            </a:r>
          </a:p>
          <a:p>
            <a:endParaRPr lang="nl-BE" dirty="0"/>
          </a:p>
          <a:p>
            <a:r>
              <a:rPr lang="nl-BE" sz="1800" b="1" dirty="0"/>
              <a:t>TOTAAL:			12.282</a:t>
            </a:r>
          </a:p>
          <a:p>
            <a:endParaRPr lang="nl-BE" dirty="0"/>
          </a:p>
          <a:p>
            <a:endParaRPr lang="nl-BE" dirty="0"/>
          </a:p>
          <a:p>
            <a:endParaRPr lang="nl-BE" dirty="0"/>
          </a:p>
        </p:txBody>
      </p:sp>
      <p:pic>
        <p:nvPicPr>
          <p:cNvPr id="4" name="Afbeelding 3">
            <a:extLst>
              <a:ext uri="{FF2B5EF4-FFF2-40B4-BE49-F238E27FC236}">
                <a16:creationId xmlns:a16="http://schemas.microsoft.com/office/drawing/2014/main" id="{95E152A4-9ADC-D343-A8D0-201462DB5573}"/>
              </a:ext>
            </a:extLst>
          </p:cNvPr>
          <p:cNvPicPr>
            <a:picLocks noChangeAspect="1"/>
          </p:cNvPicPr>
          <p:nvPr/>
        </p:nvPicPr>
        <p:blipFill>
          <a:blip r:embed="rId2"/>
          <a:stretch>
            <a:fillRect/>
          </a:stretch>
        </p:blipFill>
        <p:spPr>
          <a:xfrm>
            <a:off x="4741383" y="2054268"/>
            <a:ext cx="6966474" cy="4177885"/>
          </a:xfrm>
          <a:prstGeom prst="rect">
            <a:avLst/>
          </a:prstGeom>
        </p:spPr>
      </p:pic>
    </p:spTree>
    <p:extLst>
      <p:ext uri="{BB962C8B-B14F-4D97-AF65-F5344CB8AC3E}">
        <p14:creationId xmlns:p14="http://schemas.microsoft.com/office/powerpoint/2010/main" val="278844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59E4C1A-6272-364C-BEB7-2C7851F61504}"/>
              </a:ext>
            </a:extLst>
          </p:cNvPr>
          <p:cNvSpPr txBox="1">
            <a:spLocks/>
          </p:cNvSpPr>
          <p:nvPr/>
        </p:nvSpPr>
        <p:spPr>
          <a:xfrm>
            <a:off x="650310" y="164708"/>
            <a:ext cx="10515600" cy="1019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b="1" dirty="0">
                <a:latin typeface="+mn-lt"/>
              </a:rPr>
              <a:t>INKOMSTEN VS UITGAVEN</a:t>
            </a:r>
            <a:endParaRPr lang="nl-BE" sz="2000" dirty="0"/>
          </a:p>
        </p:txBody>
      </p:sp>
      <p:graphicFrame>
        <p:nvGraphicFramePr>
          <p:cNvPr id="10" name="Tijdelijke aanduiding voor inhoud 9">
            <a:extLst>
              <a:ext uri="{FF2B5EF4-FFF2-40B4-BE49-F238E27FC236}">
                <a16:creationId xmlns:a16="http://schemas.microsoft.com/office/drawing/2014/main" id="{C8886EDF-5265-D14A-8749-6A4834EAF991}"/>
              </a:ext>
            </a:extLst>
          </p:cNvPr>
          <p:cNvGraphicFramePr>
            <a:graphicFrameLocks noGrp="1"/>
          </p:cNvGraphicFramePr>
          <p:nvPr>
            <p:ph idx="1"/>
            <p:extLst>
              <p:ext uri="{D42A27DB-BD31-4B8C-83A1-F6EECF244321}">
                <p14:modId xmlns:p14="http://schemas.microsoft.com/office/powerpoint/2010/main" val="4037691166"/>
              </p:ext>
            </p:extLst>
          </p:nvPr>
        </p:nvGraphicFramePr>
        <p:xfrm>
          <a:off x="5607485" y="1361115"/>
          <a:ext cx="4443803" cy="5123680"/>
        </p:xfrm>
        <a:graphic>
          <a:graphicData uri="http://schemas.openxmlformats.org/drawingml/2006/table">
            <a:tbl>
              <a:tblPr>
                <a:tableStyleId>{5C22544A-7EE6-4342-B048-85BDC9FD1C3A}</a:tableStyleId>
              </a:tblPr>
              <a:tblGrid>
                <a:gridCol w="1340847">
                  <a:extLst>
                    <a:ext uri="{9D8B030D-6E8A-4147-A177-3AD203B41FA5}">
                      <a16:colId xmlns:a16="http://schemas.microsoft.com/office/drawing/2014/main" val="1703764600"/>
                    </a:ext>
                  </a:extLst>
                </a:gridCol>
                <a:gridCol w="3102956">
                  <a:extLst>
                    <a:ext uri="{9D8B030D-6E8A-4147-A177-3AD203B41FA5}">
                      <a16:colId xmlns:a16="http://schemas.microsoft.com/office/drawing/2014/main" val="2114432550"/>
                    </a:ext>
                  </a:extLst>
                </a:gridCol>
              </a:tblGrid>
              <a:tr h="308209">
                <a:tc>
                  <a:txBody>
                    <a:bodyPr/>
                    <a:lstStyle/>
                    <a:p>
                      <a:pPr algn="r" fontAlgn="b"/>
                      <a:r>
                        <a:rPr lang="nl-BE" sz="2000" u="none" strike="noStrike">
                          <a:effectLst/>
                        </a:rPr>
                        <a:t>jan/22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dirty="0">
                          <a:effectLst/>
                        </a:rPr>
                        <a:t> €                            10.479,72 </a:t>
                      </a:r>
                      <a:endParaRPr lang="nl-BE" sz="2000" b="0" i="0" u="none" strike="noStrike" dirty="0">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2864310128"/>
                  </a:ext>
                </a:extLst>
              </a:tr>
              <a:tr h="308209">
                <a:tc>
                  <a:txBody>
                    <a:bodyPr/>
                    <a:lstStyle/>
                    <a:p>
                      <a:pPr algn="r" fontAlgn="b"/>
                      <a:r>
                        <a:rPr lang="nl-BE" sz="2000" u="none" strike="noStrike" dirty="0">
                          <a:effectLst/>
                        </a:rPr>
                        <a:t>feb/22</a:t>
                      </a:r>
                      <a:endParaRPr lang="nl-BE" sz="2000" b="0" i="0" u="none" strike="noStrike" dirty="0">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11.479,72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3013740623"/>
                  </a:ext>
                </a:extLst>
              </a:tr>
              <a:tr h="308209">
                <a:tc>
                  <a:txBody>
                    <a:bodyPr/>
                    <a:lstStyle/>
                    <a:p>
                      <a:pPr algn="r" fontAlgn="b"/>
                      <a:r>
                        <a:rPr lang="nl-BE" sz="2000" u="none" strike="noStrike" dirty="0">
                          <a:effectLst/>
                        </a:rPr>
                        <a:t>mrt/22</a:t>
                      </a:r>
                      <a:endParaRPr lang="nl-BE" sz="2000" b="0" i="0" u="none" strike="noStrike" dirty="0">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12.479,72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3856217703"/>
                  </a:ext>
                </a:extLst>
              </a:tr>
              <a:tr h="308209">
                <a:tc>
                  <a:txBody>
                    <a:bodyPr/>
                    <a:lstStyle/>
                    <a:p>
                      <a:pPr algn="r" fontAlgn="b"/>
                      <a:r>
                        <a:rPr lang="nl-BE" sz="2000" u="none" strike="noStrike">
                          <a:effectLst/>
                        </a:rPr>
                        <a:t>apr/22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dirty="0">
                          <a:effectLst/>
                        </a:rPr>
                        <a:t> €                            14.277,49 </a:t>
                      </a:r>
                      <a:endParaRPr lang="nl-BE" sz="2000" b="0" i="0" u="none" strike="noStrike" dirty="0">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1585863778"/>
                  </a:ext>
                </a:extLst>
              </a:tr>
              <a:tr h="308209">
                <a:tc>
                  <a:txBody>
                    <a:bodyPr/>
                    <a:lstStyle/>
                    <a:p>
                      <a:pPr algn="r" fontAlgn="b"/>
                      <a:r>
                        <a:rPr lang="nl-BE" sz="2000" u="none" strike="noStrike">
                          <a:effectLst/>
                        </a:rPr>
                        <a:t>mei/22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10.345,65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2136401456"/>
                  </a:ext>
                </a:extLst>
              </a:tr>
              <a:tr h="308209">
                <a:tc>
                  <a:txBody>
                    <a:bodyPr/>
                    <a:lstStyle/>
                    <a:p>
                      <a:pPr algn="r" fontAlgn="b"/>
                      <a:r>
                        <a:rPr lang="nl-BE" sz="2000" u="none" strike="noStrike">
                          <a:effectLst/>
                        </a:rPr>
                        <a:t>jun/22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6.944,43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3909750212"/>
                  </a:ext>
                </a:extLst>
              </a:tr>
              <a:tr h="308209">
                <a:tc>
                  <a:txBody>
                    <a:bodyPr/>
                    <a:lstStyle/>
                    <a:p>
                      <a:pPr algn="r" fontAlgn="b"/>
                      <a:r>
                        <a:rPr lang="nl-BE" sz="2000" u="none" strike="noStrike">
                          <a:effectLst/>
                        </a:rPr>
                        <a:t>jul/22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10.592,73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1536552050"/>
                  </a:ext>
                </a:extLst>
              </a:tr>
              <a:tr h="308209">
                <a:tc>
                  <a:txBody>
                    <a:bodyPr/>
                    <a:lstStyle/>
                    <a:p>
                      <a:pPr algn="r" fontAlgn="b"/>
                      <a:r>
                        <a:rPr lang="nl-BE" sz="2000" u="none" strike="noStrike">
                          <a:effectLst/>
                        </a:rPr>
                        <a:t>aug/22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9.693,78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4211586479"/>
                  </a:ext>
                </a:extLst>
              </a:tr>
              <a:tr h="308209">
                <a:tc>
                  <a:txBody>
                    <a:bodyPr/>
                    <a:lstStyle/>
                    <a:p>
                      <a:pPr algn="r" fontAlgn="b"/>
                      <a:r>
                        <a:rPr lang="nl-BE" sz="2000" u="none" strike="noStrike">
                          <a:effectLst/>
                        </a:rPr>
                        <a:t>sep/22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14.700,53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1689886994"/>
                  </a:ext>
                </a:extLst>
              </a:tr>
              <a:tr h="308209">
                <a:tc>
                  <a:txBody>
                    <a:bodyPr/>
                    <a:lstStyle/>
                    <a:p>
                      <a:pPr algn="r" fontAlgn="b"/>
                      <a:r>
                        <a:rPr lang="nl-BE" sz="2000" u="none" strike="noStrike">
                          <a:effectLst/>
                        </a:rPr>
                        <a:t>okt/22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12.299,80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2791975583"/>
                  </a:ext>
                </a:extLst>
              </a:tr>
              <a:tr h="308209">
                <a:tc>
                  <a:txBody>
                    <a:bodyPr/>
                    <a:lstStyle/>
                    <a:p>
                      <a:pPr algn="r" fontAlgn="b"/>
                      <a:r>
                        <a:rPr lang="nl-BE" sz="2000" u="none" strike="noStrike">
                          <a:effectLst/>
                        </a:rPr>
                        <a:t>nov/22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12.983,33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632224145"/>
                  </a:ext>
                </a:extLst>
              </a:tr>
              <a:tr h="308209">
                <a:tc>
                  <a:txBody>
                    <a:bodyPr/>
                    <a:lstStyle/>
                    <a:p>
                      <a:pPr algn="r" fontAlgn="b"/>
                      <a:r>
                        <a:rPr lang="nl-BE" sz="2000" u="none" strike="noStrike">
                          <a:effectLst/>
                        </a:rPr>
                        <a:t>dec/22</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1209512916"/>
                  </a:ext>
                </a:extLst>
              </a:tr>
              <a:tr h="308209">
                <a:tc>
                  <a:txBody>
                    <a:bodyPr/>
                    <a:lstStyle/>
                    <a:p>
                      <a:pPr algn="l" fontAlgn="b"/>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2087415608"/>
                  </a:ext>
                </a:extLst>
              </a:tr>
              <a:tr h="308209">
                <a:tc>
                  <a:txBody>
                    <a:bodyPr/>
                    <a:lstStyle/>
                    <a:p>
                      <a:pPr algn="l" fontAlgn="b"/>
                      <a:r>
                        <a:rPr lang="nl-BE" sz="2000" u="none" strike="noStrike">
                          <a:effectLst/>
                        </a:rPr>
                        <a:t>totaal</a:t>
                      </a:r>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r>
                        <a:rPr lang="nl-BE" sz="2000" u="none" strike="noStrike">
                          <a:effectLst/>
                        </a:rPr>
                        <a:t> €                          126.276,90 </a:t>
                      </a:r>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1666132965"/>
                  </a:ext>
                </a:extLst>
              </a:tr>
              <a:tr h="308209">
                <a:tc>
                  <a:txBody>
                    <a:bodyPr/>
                    <a:lstStyle/>
                    <a:p>
                      <a:pPr algn="l" fontAlgn="b"/>
                      <a:endParaRPr lang="nl-BE" sz="2000" b="0" i="0" u="none" strike="noStrike" dirty="0">
                        <a:solidFill>
                          <a:srgbClr val="000000"/>
                        </a:solidFill>
                        <a:effectLst/>
                        <a:latin typeface="Calibri" panose="020F0502020204030204" pitchFamily="34" charset="0"/>
                      </a:endParaRPr>
                    </a:p>
                  </a:txBody>
                  <a:tcPr marL="15430" marR="15430" marT="15430" marB="0" anchor="b"/>
                </a:tc>
                <a:tc>
                  <a:txBody>
                    <a:bodyPr/>
                    <a:lstStyle/>
                    <a:p>
                      <a:pPr algn="l" fontAlgn="b"/>
                      <a:endParaRPr lang="nl-BE" sz="2000" b="0" i="0" u="none" strike="noStrike">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89226525"/>
                  </a:ext>
                </a:extLst>
              </a:tr>
              <a:tr h="308209">
                <a:tc>
                  <a:txBody>
                    <a:bodyPr/>
                    <a:lstStyle/>
                    <a:p>
                      <a:pPr algn="l" fontAlgn="b"/>
                      <a:endParaRPr lang="nl-BE" sz="2000" b="0" i="0" u="none" strike="noStrike">
                        <a:solidFill>
                          <a:srgbClr val="000000"/>
                        </a:solidFill>
                        <a:effectLst/>
                        <a:latin typeface="Calibri" panose="020F0502020204030204" pitchFamily="34" charset="0"/>
                      </a:endParaRPr>
                    </a:p>
                  </a:txBody>
                  <a:tcPr marL="15430" marR="15430" marT="15430" marB="0" anchor="b"/>
                </a:tc>
                <a:tc>
                  <a:txBody>
                    <a:bodyPr/>
                    <a:lstStyle/>
                    <a:p>
                      <a:pPr algn="l" fontAlgn="b"/>
                      <a:endParaRPr lang="nl-BE" sz="2000" b="0" i="0" u="none" strike="noStrike" dirty="0">
                        <a:solidFill>
                          <a:srgbClr val="000000"/>
                        </a:solidFill>
                        <a:effectLst/>
                        <a:latin typeface="Calibri" panose="020F0502020204030204" pitchFamily="34" charset="0"/>
                      </a:endParaRPr>
                    </a:p>
                  </a:txBody>
                  <a:tcPr marL="15430" marR="15430" marT="15430" marB="0" anchor="b"/>
                </a:tc>
                <a:extLst>
                  <a:ext uri="{0D108BD9-81ED-4DB2-BD59-A6C34878D82A}">
                    <a16:rowId xmlns:a16="http://schemas.microsoft.com/office/drawing/2014/main" val="2782155726"/>
                  </a:ext>
                </a:extLst>
              </a:tr>
            </a:tbl>
          </a:graphicData>
        </a:graphic>
      </p:graphicFrame>
      <p:graphicFrame>
        <p:nvGraphicFramePr>
          <p:cNvPr id="13" name="Tabel 12">
            <a:extLst>
              <a:ext uri="{FF2B5EF4-FFF2-40B4-BE49-F238E27FC236}">
                <a16:creationId xmlns:a16="http://schemas.microsoft.com/office/drawing/2014/main" id="{395B8FFB-BF9D-3C44-B0C3-6D9B557A2F9E}"/>
              </a:ext>
            </a:extLst>
          </p:cNvPr>
          <p:cNvGraphicFramePr>
            <a:graphicFrameLocks noGrp="1"/>
          </p:cNvGraphicFramePr>
          <p:nvPr>
            <p:extLst>
              <p:ext uri="{D42A27DB-BD31-4B8C-83A1-F6EECF244321}">
                <p14:modId xmlns:p14="http://schemas.microsoft.com/office/powerpoint/2010/main" val="4261635919"/>
              </p:ext>
            </p:extLst>
          </p:nvPr>
        </p:nvGraphicFramePr>
        <p:xfrm>
          <a:off x="914400" y="1361115"/>
          <a:ext cx="3568352" cy="4655260"/>
        </p:xfrm>
        <a:graphic>
          <a:graphicData uri="http://schemas.openxmlformats.org/drawingml/2006/table">
            <a:tbl>
              <a:tblPr>
                <a:tableStyleId>{5C22544A-7EE6-4342-B048-85BDC9FD1C3A}</a:tableStyleId>
              </a:tblPr>
              <a:tblGrid>
                <a:gridCol w="1581952">
                  <a:extLst>
                    <a:ext uri="{9D8B030D-6E8A-4147-A177-3AD203B41FA5}">
                      <a16:colId xmlns:a16="http://schemas.microsoft.com/office/drawing/2014/main" val="2556024739"/>
                    </a:ext>
                  </a:extLst>
                </a:gridCol>
                <a:gridCol w="1986400">
                  <a:extLst>
                    <a:ext uri="{9D8B030D-6E8A-4147-A177-3AD203B41FA5}">
                      <a16:colId xmlns:a16="http://schemas.microsoft.com/office/drawing/2014/main" val="4199359461"/>
                    </a:ext>
                  </a:extLst>
                </a:gridCol>
              </a:tblGrid>
              <a:tr h="328124">
                <a:tc>
                  <a:txBody>
                    <a:bodyPr/>
                    <a:lstStyle/>
                    <a:p>
                      <a:pPr algn="r" fontAlgn="b"/>
                      <a:r>
                        <a:rPr lang="nl-BE" sz="1900" u="none" strike="noStrike">
                          <a:effectLst/>
                        </a:rPr>
                        <a:t>jan/22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7.755,80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1446970395"/>
                  </a:ext>
                </a:extLst>
              </a:tr>
              <a:tr h="328124">
                <a:tc>
                  <a:txBody>
                    <a:bodyPr/>
                    <a:lstStyle/>
                    <a:p>
                      <a:pPr algn="r" fontAlgn="b"/>
                      <a:r>
                        <a:rPr lang="nl-BE" sz="1900" u="none" strike="noStrike">
                          <a:effectLst/>
                        </a:rPr>
                        <a:t>feb/22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6.581,80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2336657013"/>
                  </a:ext>
                </a:extLst>
              </a:tr>
              <a:tr h="328124">
                <a:tc>
                  <a:txBody>
                    <a:bodyPr/>
                    <a:lstStyle/>
                    <a:p>
                      <a:pPr algn="r" fontAlgn="b"/>
                      <a:r>
                        <a:rPr lang="nl-BE" sz="1900" u="none" strike="noStrike" dirty="0">
                          <a:effectLst/>
                        </a:rPr>
                        <a:t>mrt/22</a:t>
                      </a:r>
                      <a:endParaRPr lang="nl-BE" sz="1900" b="0" i="0" u="none" strike="noStrike" dirty="0">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9.213,19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4086186540"/>
                  </a:ext>
                </a:extLst>
              </a:tr>
              <a:tr h="328124">
                <a:tc>
                  <a:txBody>
                    <a:bodyPr/>
                    <a:lstStyle/>
                    <a:p>
                      <a:pPr algn="r" fontAlgn="b"/>
                      <a:r>
                        <a:rPr lang="nl-BE" sz="1900" u="none" strike="noStrike">
                          <a:effectLst/>
                        </a:rPr>
                        <a:t>apr/22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12.703,20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1115056031"/>
                  </a:ext>
                </a:extLst>
              </a:tr>
              <a:tr h="328124">
                <a:tc>
                  <a:txBody>
                    <a:bodyPr/>
                    <a:lstStyle/>
                    <a:p>
                      <a:pPr algn="r" fontAlgn="b"/>
                      <a:r>
                        <a:rPr lang="nl-BE" sz="1900" u="none" strike="noStrike">
                          <a:effectLst/>
                        </a:rPr>
                        <a:t>mei/22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10.114,42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2228959654"/>
                  </a:ext>
                </a:extLst>
              </a:tr>
              <a:tr h="328124">
                <a:tc>
                  <a:txBody>
                    <a:bodyPr/>
                    <a:lstStyle/>
                    <a:p>
                      <a:pPr algn="r" fontAlgn="b"/>
                      <a:r>
                        <a:rPr lang="nl-BE" sz="1900" u="none" strike="noStrike">
                          <a:effectLst/>
                        </a:rPr>
                        <a:t>jun/22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14.368,72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3329510987"/>
                  </a:ext>
                </a:extLst>
              </a:tr>
              <a:tr h="328124">
                <a:tc>
                  <a:txBody>
                    <a:bodyPr/>
                    <a:lstStyle/>
                    <a:p>
                      <a:pPr algn="r" fontAlgn="b"/>
                      <a:r>
                        <a:rPr lang="nl-BE" sz="1900" u="none" strike="noStrike">
                          <a:effectLst/>
                        </a:rPr>
                        <a:t>jul/22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7.843,38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1568620786"/>
                  </a:ext>
                </a:extLst>
              </a:tr>
              <a:tr h="328124">
                <a:tc>
                  <a:txBody>
                    <a:bodyPr/>
                    <a:lstStyle/>
                    <a:p>
                      <a:pPr algn="r" fontAlgn="b"/>
                      <a:r>
                        <a:rPr lang="nl-BE" sz="1900" u="none" strike="noStrike">
                          <a:effectLst/>
                        </a:rPr>
                        <a:t>aug/22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10.525,60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2972792579"/>
                  </a:ext>
                </a:extLst>
              </a:tr>
              <a:tr h="328124">
                <a:tc>
                  <a:txBody>
                    <a:bodyPr/>
                    <a:lstStyle/>
                    <a:p>
                      <a:pPr algn="r" fontAlgn="b"/>
                      <a:r>
                        <a:rPr lang="nl-BE" sz="1900" u="none" strike="noStrike">
                          <a:effectLst/>
                        </a:rPr>
                        <a:t>sep/22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12.841,48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791573453"/>
                  </a:ext>
                </a:extLst>
              </a:tr>
              <a:tr h="328124">
                <a:tc>
                  <a:txBody>
                    <a:bodyPr/>
                    <a:lstStyle/>
                    <a:p>
                      <a:pPr algn="r" fontAlgn="b"/>
                      <a:r>
                        <a:rPr lang="nl-BE" sz="1900" u="none" strike="noStrike">
                          <a:effectLst/>
                        </a:rPr>
                        <a:t>okt/22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18.253,22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1829910821"/>
                  </a:ext>
                </a:extLst>
              </a:tr>
              <a:tr h="328124">
                <a:tc>
                  <a:txBody>
                    <a:bodyPr/>
                    <a:lstStyle/>
                    <a:p>
                      <a:pPr algn="r" fontAlgn="b"/>
                      <a:r>
                        <a:rPr lang="nl-BE" sz="1900" u="none" strike="noStrike">
                          <a:effectLst/>
                        </a:rPr>
                        <a:t>nov/22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a:effectLst/>
                        </a:rPr>
                        <a:t> €          20.228,43 </a:t>
                      </a:r>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44241349"/>
                  </a:ext>
                </a:extLst>
              </a:tr>
              <a:tr h="328124">
                <a:tc>
                  <a:txBody>
                    <a:bodyPr/>
                    <a:lstStyle/>
                    <a:p>
                      <a:pPr algn="r" fontAlgn="b"/>
                      <a:r>
                        <a:rPr lang="nl-BE" sz="1900" u="none" strike="noStrike">
                          <a:effectLst/>
                        </a:rPr>
                        <a:t>dec/22</a:t>
                      </a:r>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r>
                        <a:rPr lang="nl-BE" sz="1900" u="none" strike="noStrike" dirty="0">
                          <a:effectLst/>
                        </a:rPr>
                        <a:t> €</a:t>
                      </a:r>
                      <a:endParaRPr lang="nl-BE" sz="1900" b="0" i="0" u="none" strike="noStrike" dirty="0">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1537521696"/>
                  </a:ext>
                </a:extLst>
              </a:tr>
              <a:tr h="348632">
                <a:tc>
                  <a:txBody>
                    <a:bodyPr/>
                    <a:lstStyle/>
                    <a:p>
                      <a:pPr algn="l" fontAlgn="b"/>
                      <a:endParaRPr lang="nl-BE" sz="1900" b="0" i="0" u="none" strike="noStrike">
                        <a:solidFill>
                          <a:srgbClr val="000000"/>
                        </a:solidFill>
                        <a:effectLst/>
                        <a:latin typeface="Calibri" panose="020F0502020204030204" pitchFamily="34" charset="0"/>
                      </a:endParaRPr>
                    </a:p>
                  </a:txBody>
                  <a:tcPr marL="15381" marR="15381" marT="15381" marB="0" anchor="b"/>
                </a:tc>
                <a:tc>
                  <a:txBody>
                    <a:bodyPr/>
                    <a:lstStyle/>
                    <a:p>
                      <a:pPr algn="l" fontAlgn="b"/>
                      <a:endParaRPr lang="nl-BE" sz="1900" b="0" i="0" u="none" strike="noStrike">
                        <a:solidFill>
                          <a:srgbClr val="000000"/>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2655183565"/>
                  </a:ext>
                </a:extLst>
              </a:tr>
              <a:tr h="369140">
                <a:tc>
                  <a:txBody>
                    <a:bodyPr/>
                    <a:lstStyle/>
                    <a:p>
                      <a:pPr algn="r" fontAlgn="b"/>
                      <a:r>
                        <a:rPr lang="nl-BE" sz="1900" u="none" strike="noStrike">
                          <a:effectLst/>
                        </a:rPr>
                        <a:t>TOTAAL</a:t>
                      </a:r>
                      <a:endParaRPr lang="nl-BE" sz="1900" b="1" i="0" u="none" strike="noStrike">
                        <a:solidFill>
                          <a:srgbClr val="FFFFFF"/>
                        </a:solidFill>
                        <a:effectLst/>
                        <a:latin typeface="Calibri" panose="020F0502020204030204" pitchFamily="34" charset="0"/>
                      </a:endParaRPr>
                    </a:p>
                  </a:txBody>
                  <a:tcPr marL="15381" marR="15381" marT="15381" marB="0" anchor="b"/>
                </a:tc>
                <a:tc>
                  <a:txBody>
                    <a:bodyPr/>
                    <a:lstStyle/>
                    <a:p>
                      <a:pPr algn="l" fontAlgn="b"/>
                      <a:r>
                        <a:rPr lang="nl-BE" sz="1900" u="none" strike="noStrike" dirty="0">
                          <a:effectLst/>
                        </a:rPr>
                        <a:t> €        142.377,44 </a:t>
                      </a:r>
                      <a:endParaRPr lang="nl-BE" sz="1900" b="1" i="0" u="none" strike="noStrike" dirty="0">
                        <a:solidFill>
                          <a:srgbClr val="FFFFFF"/>
                        </a:solidFill>
                        <a:effectLst/>
                        <a:latin typeface="Calibri" panose="020F0502020204030204" pitchFamily="34" charset="0"/>
                      </a:endParaRPr>
                    </a:p>
                  </a:txBody>
                  <a:tcPr marL="15381" marR="15381" marT="15381" marB="0" anchor="b"/>
                </a:tc>
                <a:extLst>
                  <a:ext uri="{0D108BD9-81ED-4DB2-BD59-A6C34878D82A}">
                    <a16:rowId xmlns:a16="http://schemas.microsoft.com/office/drawing/2014/main" val="2257584109"/>
                  </a:ext>
                </a:extLst>
              </a:tr>
            </a:tbl>
          </a:graphicData>
        </a:graphic>
      </p:graphicFrame>
    </p:spTree>
    <p:extLst>
      <p:ext uri="{BB962C8B-B14F-4D97-AF65-F5344CB8AC3E}">
        <p14:creationId xmlns:p14="http://schemas.microsoft.com/office/powerpoint/2010/main" val="3636425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3726B-7029-9B46-AF92-DD9760498A5B}"/>
              </a:ext>
            </a:extLst>
          </p:cNvPr>
          <p:cNvSpPr>
            <a:spLocks noGrp="1"/>
          </p:cNvSpPr>
          <p:nvPr>
            <p:ph type="title"/>
          </p:nvPr>
        </p:nvSpPr>
        <p:spPr/>
        <p:txBody>
          <a:bodyPr/>
          <a:lstStyle/>
          <a:p>
            <a:r>
              <a:rPr lang="nl-BE" b="1" dirty="0">
                <a:latin typeface="+mn-lt"/>
              </a:rPr>
              <a:t>UITSTAANDE BEDRAGEN</a:t>
            </a:r>
            <a:br>
              <a:rPr lang="nl-BE" b="1" dirty="0">
                <a:latin typeface="+mn-lt"/>
              </a:rPr>
            </a:br>
            <a:r>
              <a:rPr lang="nl-BE" sz="2000" dirty="0"/>
              <a:t> </a:t>
            </a:r>
          </a:p>
        </p:txBody>
      </p:sp>
      <p:sp>
        <p:nvSpPr>
          <p:cNvPr id="9" name="Tekstvak 8">
            <a:extLst>
              <a:ext uri="{FF2B5EF4-FFF2-40B4-BE49-F238E27FC236}">
                <a16:creationId xmlns:a16="http://schemas.microsoft.com/office/drawing/2014/main" id="{7525C46A-0E66-FD4E-B48E-00A8EA8FF1CD}"/>
              </a:ext>
            </a:extLst>
          </p:cNvPr>
          <p:cNvSpPr txBox="1"/>
          <p:nvPr/>
        </p:nvSpPr>
        <p:spPr>
          <a:xfrm>
            <a:off x="952500" y="1284288"/>
            <a:ext cx="8547100" cy="5509200"/>
          </a:xfrm>
          <a:prstGeom prst="rect">
            <a:avLst/>
          </a:prstGeom>
          <a:noFill/>
        </p:spPr>
        <p:txBody>
          <a:bodyPr wrap="square" rtlCol="0">
            <a:spAutoFit/>
          </a:bodyPr>
          <a:lstStyle/>
          <a:p>
            <a:r>
              <a:rPr lang="nl-BE" sz="2800" b="1" dirty="0"/>
              <a:t>LENINGEN:</a:t>
            </a:r>
          </a:p>
          <a:p>
            <a:endParaRPr lang="nl-BE" dirty="0"/>
          </a:p>
          <a:p>
            <a:r>
              <a:rPr lang="nl-BE" dirty="0"/>
              <a:t>Farman:				5000 € (-125)</a:t>
            </a:r>
          </a:p>
          <a:p>
            <a:r>
              <a:rPr lang="nl-BE" dirty="0"/>
              <a:t>Saskia:				12.000 € (-2.031€)	aandelen: </a:t>
            </a:r>
            <a:br>
              <a:rPr lang="nl-BE" dirty="0"/>
            </a:br>
            <a:r>
              <a:rPr lang="nl-BE" dirty="0"/>
              <a:t>Peter: 				15382,78 €</a:t>
            </a:r>
            <a:br>
              <a:rPr lang="nl-BE" dirty="0"/>
            </a:br>
            <a:r>
              <a:rPr lang="nl-BE" dirty="0"/>
              <a:t>Nancy:				3000 €</a:t>
            </a:r>
          </a:p>
          <a:p>
            <a:r>
              <a:rPr lang="nl-BE" dirty="0"/>
              <a:t>			totaal:	35.382,78.  te betalen: 	33.226,78</a:t>
            </a:r>
          </a:p>
          <a:p>
            <a:r>
              <a:rPr lang="nl-BE" dirty="0"/>
              <a:t>							</a:t>
            </a:r>
            <a:r>
              <a:rPr lang="nl-BE" sz="2000" b="1" dirty="0"/>
              <a:t>10 maanden</a:t>
            </a:r>
            <a:br>
              <a:rPr lang="nl-BE" dirty="0"/>
            </a:br>
            <a:r>
              <a:rPr lang="nl-BE" sz="2800" b="1" dirty="0"/>
              <a:t>HANDELSFONDS:</a:t>
            </a:r>
            <a:br>
              <a:rPr lang="nl-BE" dirty="0"/>
            </a:br>
            <a:br>
              <a:rPr lang="nl-BE" dirty="0"/>
            </a:br>
            <a:r>
              <a:rPr lang="nl-BE" dirty="0"/>
              <a:t>Oorspronkelijk:			55.000€</a:t>
            </a:r>
          </a:p>
          <a:p>
            <a:r>
              <a:rPr lang="nl-BE" dirty="0"/>
              <a:t>Betaald:		voorschot:	2.000€</a:t>
            </a:r>
          </a:p>
          <a:p>
            <a:r>
              <a:rPr lang="nl-BE" dirty="0"/>
              <a:t>		cash:		13.000€</a:t>
            </a:r>
          </a:p>
          <a:p>
            <a:r>
              <a:rPr lang="nl-BE" dirty="0"/>
              <a:t>		afbetaling:	aanvankelijk:	3.333€ / maand</a:t>
            </a:r>
          </a:p>
          <a:p>
            <a:r>
              <a:rPr lang="nl-BE" dirty="0"/>
              <a:t>				heronderhandeld:	2.050€ / maand (3 boekjaren)</a:t>
            </a:r>
            <a:br>
              <a:rPr lang="nl-BE" dirty="0"/>
            </a:br>
            <a:r>
              <a:rPr lang="nl-BE" dirty="0"/>
              <a:t>				totaal: 		43.633€</a:t>
            </a:r>
          </a:p>
          <a:p>
            <a:r>
              <a:rPr lang="nl-BE" dirty="0"/>
              <a:t>				te betalen: 	11.367 : 2050    </a:t>
            </a:r>
            <a:r>
              <a:rPr lang="nl-BE" sz="2000" b="1" dirty="0"/>
              <a:t>5 maanden</a:t>
            </a:r>
            <a:br>
              <a:rPr lang="nl-BE" dirty="0"/>
            </a:br>
            <a:r>
              <a:rPr lang="nl-BE" dirty="0"/>
              <a:t> </a:t>
            </a:r>
          </a:p>
        </p:txBody>
      </p:sp>
      <p:sp>
        <p:nvSpPr>
          <p:cNvPr id="5" name="Tekstvak 4">
            <a:extLst>
              <a:ext uri="{FF2B5EF4-FFF2-40B4-BE49-F238E27FC236}">
                <a16:creationId xmlns:a16="http://schemas.microsoft.com/office/drawing/2014/main" id="{1B639E92-11B4-FC47-AB77-9FDDC479F16E}"/>
              </a:ext>
            </a:extLst>
          </p:cNvPr>
          <p:cNvSpPr txBox="1"/>
          <p:nvPr/>
        </p:nvSpPr>
        <p:spPr>
          <a:xfrm>
            <a:off x="9791700" y="1219200"/>
            <a:ext cx="1981200" cy="3662541"/>
          </a:xfrm>
          <a:prstGeom prst="rect">
            <a:avLst/>
          </a:prstGeom>
          <a:noFill/>
        </p:spPr>
        <p:txBody>
          <a:bodyPr wrap="square" rtlCol="0">
            <a:spAutoFit/>
          </a:bodyPr>
          <a:lstStyle/>
          <a:p>
            <a:r>
              <a:rPr lang="nl-BE" sz="2800" b="1" dirty="0"/>
              <a:t>TOTAAL</a:t>
            </a:r>
            <a:br>
              <a:rPr lang="nl-BE" sz="2800" b="1" dirty="0"/>
            </a:br>
            <a:br>
              <a:rPr lang="nl-BE" sz="2800" b="1" dirty="0"/>
            </a:br>
            <a:br>
              <a:rPr lang="nl-BE" sz="2800" b="1" dirty="0"/>
            </a:br>
            <a:r>
              <a:rPr lang="nl-BE" sz="2800" b="1" dirty="0"/>
              <a:t>33.226,78</a:t>
            </a:r>
          </a:p>
          <a:p>
            <a:r>
              <a:rPr lang="nl-BE" sz="2800" b="1" dirty="0"/>
              <a:t>11.367</a:t>
            </a:r>
          </a:p>
          <a:p>
            <a:r>
              <a:rPr lang="nl-BE" sz="2800" b="1" dirty="0"/>
              <a:t>_________</a:t>
            </a:r>
          </a:p>
          <a:p>
            <a:r>
              <a:rPr lang="nl-BE" sz="2800" b="1" dirty="0"/>
              <a:t>44.593,78</a:t>
            </a:r>
          </a:p>
          <a:p>
            <a:endParaRPr lang="nl-BE" dirty="0"/>
          </a:p>
          <a:p>
            <a:endParaRPr lang="nl-BE" dirty="0"/>
          </a:p>
        </p:txBody>
      </p:sp>
    </p:spTree>
    <p:extLst>
      <p:ext uri="{BB962C8B-B14F-4D97-AF65-F5344CB8AC3E}">
        <p14:creationId xmlns:p14="http://schemas.microsoft.com/office/powerpoint/2010/main" val="56616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172CF-4AD3-F846-A431-901FEB057DCA}"/>
              </a:ext>
            </a:extLst>
          </p:cNvPr>
          <p:cNvSpPr>
            <a:spLocks noGrp="1"/>
          </p:cNvSpPr>
          <p:nvPr>
            <p:ph type="title"/>
          </p:nvPr>
        </p:nvSpPr>
        <p:spPr/>
        <p:txBody>
          <a:bodyPr/>
          <a:lstStyle/>
          <a:p>
            <a:r>
              <a:rPr lang="nl-BE" b="1" dirty="0">
                <a:latin typeface="+mn-lt"/>
              </a:rPr>
              <a:t>PROBLEMEN</a:t>
            </a:r>
          </a:p>
        </p:txBody>
      </p:sp>
      <p:sp>
        <p:nvSpPr>
          <p:cNvPr id="3" name="Tijdelijke aanduiding voor inhoud 2">
            <a:extLst>
              <a:ext uri="{FF2B5EF4-FFF2-40B4-BE49-F238E27FC236}">
                <a16:creationId xmlns:a16="http://schemas.microsoft.com/office/drawing/2014/main" id="{146D7D55-DE52-6B49-9729-A6196A16B0AB}"/>
              </a:ext>
            </a:extLst>
          </p:cNvPr>
          <p:cNvSpPr>
            <a:spLocks noGrp="1"/>
          </p:cNvSpPr>
          <p:nvPr>
            <p:ph idx="1"/>
          </p:nvPr>
        </p:nvSpPr>
        <p:spPr/>
        <p:txBody>
          <a:bodyPr/>
          <a:lstStyle/>
          <a:p>
            <a:r>
              <a:rPr lang="nl-BE" dirty="0"/>
              <a:t>CASHFLOW</a:t>
            </a:r>
          </a:p>
          <a:p>
            <a:pPr lvl="1"/>
            <a:r>
              <a:rPr lang="nl-BE" dirty="0"/>
              <a:t>oplossing:</a:t>
            </a:r>
          </a:p>
          <a:p>
            <a:pPr lvl="2"/>
            <a:r>
              <a:rPr lang="nl-BE" dirty="0"/>
              <a:t>meer coöperanten</a:t>
            </a:r>
          </a:p>
          <a:p>
            <a:pPr lvl="2"/>
            <a:r>
              <a:rPr lang="nl-BE" dirty="0"/>
              <a:t>meer omzet</a:t>
            </a:r>
          </a:p>
          <a:p>
            <a:pPr lvl="2"/>
            <a:r>
              <a:rPr lang="nl-BE" dirty="0"/>
              <a:t>lening </a:t>
            </a:r>
          </a:p>
          <a:p>
            <a:r>
              <a:rPr lang="nl-BE" dirty="0"/>
              <a:t>WORKLOAD voor 8 tappers, bestuur 3 personen</a:t>
            </a:r>
            <a:br>
              <a:rPr lang="nl-BE" dirty="0"/>
            </a:br>
            <a:r>
              <a:rPr lang="nl-BE" dirty="0"/>
              <a:t>		(14 shiften, beheer, organisatie, administratie,… )</a:t>
            </a:r>
          </a:p>
          <a:p>
            <a:pPr lvl="1"/>
            <a:r>
              <a:rPr lang="nl-BE" dirty="0"/>
              <a:t>oplossing:</a:t>
            </a:r>
          </a:p>
          <a:p>
            <a:pPr lvl="2"/>
            <a:r>
              <a:rPr lang="nl-BE" dirty="0"/>
              <a:t>werkgroepen (tappers, programmatie, techniek, infrastructuur, stock, bingo, communicatie, zakelijke leiding, sociocultureel, …)</a:t>
            </a:r>
          </a:p>
        </p:txBody>
      </p:sp>
    </p:spTree>
    <p:extLst>
      <p:ext uri="{BB962C8B-B14F-4D97-AF65-F5344CB8AC3E}">
        <p14:creationId xmlns:p14="http://schemas.microsoft.com/office/powerpoint/2010/main" val="3317501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E7B01-8CF9-DB4A-ACA4-B2D008D22596}"/>
              </a:ext>
            </a:extLst>
          </p:cNvPr>
          <p:cNvSpPr>
            <a:spLocks noGrp="1"/>
          </p:cNvSpPr>
          <p:nvPr>
            <p:ph type="title"/>
          </p:nvPr>
        </p:nvSpPr>
        <p:spPr/>
        <p:txBody>
          <a:bodyPr/>
          <a:lstStyle/>
          <a:p>
            <a:r>
              <a:rPr lang="nl-BE" b="1" dirty="0">
                <a:latin typeface="+mn-lt"/>
              </a:rPr>
              <a:t>VOORSTEL</a:t>
            </a:r>
          </a:p>
        </p:txBody>
      </p:sp>
      <p:sp>
        <p:nvSpPr>
          <p:cNvPr id="4" name="Ovaal 3">
            <a:extLst>
              <a:ext uri="{FF2B5EF4-FFF2-40B4-BE49-F238E27FC236}">
                <a16:creationId xmlns:a16="http://schemas.microsoft.com/office/drawing/2014/main" id="{53A82106-580D-554B-8542-69E1AA2DDDDE}"/>
              </a:ext>
            </a:extLst>
          </p:cNvPr>
          <p:cNvSpPr/>
          <p:nvPr/>
        </p:nvSpPr>
        <p:spPr>
          <a:xfrm>
            <a:off x="9175750" y="1533525"/>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a:extLst>
              <a:ext uri="{FF2B5EF4-FFF2-40B4-BE49-F238E27FC236}">
                <a16:creationId xmlns:a16="http://schemas.microsoft.com/office/drawing/2014/main" id="{95307660-9ACB-8A4A-9145-BC2022961CE0}"/>
              </a:ext>
            </a:extLst>
          </p:cNvPr>
          <p:cNvSpPr/>
          <p:nvPr/>
        </p:nvSpPr>
        <p:spPr>
          <a:xfrm>
            <a:off x="9804400" y="2893219"/>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al 6">
            <a:extLst>
              <a:ext uri="{FF2B5EF4-FFF2-40B4-BE49-F238E27FC236}">
                <a16:creationId xmlns:a16="http://schemas.microsoft.com/office/drawing/2014/main" id="{1F38D8E9-EB8B-3B42-8A8B-1104D9ACAAF6}"/>
              </a:ext>
            </a:extLst>
          </p:cNvPr>
          <p:cNvSpPr/>
          <p:nvPr/>
        </p:nvSpPr>
        <p:spPr>
          <a:xfrm>
            <a:off x="9245600" y="4671220"/>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a:extLst>
              <a:ext uri="{FF2B5EF4-FFF2-40B4-BE49-F238E27FC236}">
                <a16:creationId xmlns:a16="http://schemas.microsoft.com/office/drawing/2014/main" id="{9551DC6E-A293-634D-9697-0803B9C5291A}"/>
              </a:ext>
            </a:extLst>
          </p:cNvPr>
          <p:cNvSpPr/>
          <p:nvPr/>
        </p:nvSpPr>
        <p:spPr>
          <a:xfrm>
            <a:off x="7518400" y="5217319"/>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a:extLst>
              <a:ext uri="{FF2B5EF4-FFF2-40B4-BE49-F238E27FC236}">
                <a16:creationId xmlns:a16="http://schemas.microsoft.com/office/drawing/2014/main" id="{90C4D476-AE71-134C-B164-266230D94962}"/>
              </a:ext>
            </a:extLst>
          </p:cNvPr>
          <p:cNvSpPr/>
          <p:nvPr/>
        </p:nvSpPr>
        <p:spPr>
          <a:xfrm>
            <a:off x="5651500" y="4671220"/>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al 9">
            <a:extLst>
              <a:ext uri="{FF2B5EF4-FFF2-40B4-BE49-F238E27FC236}">
                <a16:creationId xmlns:a16="http://schemas.microsoft.com/office/drawing/2014/main" id="{D65273AA-12F7-4346-9A94-B505CAE74E19}"/>
              </a:ext>
            </a:extLst>
          </p:cNvPr>
          <p:cNvSpPr/>
          <p:nvPr/>
        </p:nvSpPr>
        <p:spPr>
          <a:xfrm>
            <a:off x="4953000" y="2893219"/>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al 10">
            <a:extLst>
              <a:ext uri="{FF2B5EF4-FFF2-40B4-BE49-F238E27FC236}">
                <a16:creationId xmlns:a16="http://schemas.microsoft.com/office/drawing/2014/main" id="{74A0B3D1-2A75-A647-A059-305A1E6D6B19}"/>
              </a:ext>
            </a:extLst>
          </p:cNvPr>
          <p:cNvSpPr/>
          <p:nvPr/>
        </p:nvSpPr>
        <p:spPr>
          <a:xfrm>
            <a:off x="5651500" y="1533525"/>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vaal 11">
            <a:extLst>
              <a:ext uri="{FF2B5EF4-FFF2-40B4-BE49-F238E27FC236}">
                <a16:creationId xmlns:a16="http://schemas.microsoft.com/office/drawing/2014/main" id="{A0713F26-4850-844B-A6D2-8EF2334D99CD}"/>
              </a:ext>
            </a:extLst>
          </p:cNvPr>
          <p:cNvSpPr/>
          <p:nvPr/>
        </p:nvSpPr>
        <p:spPr>
          <a:xfrm>
            <a:off x="7543800" y="1662908"/>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a:extLst>
              <a:ext uri="{FF2B5EF4-FFF2-40B4-BE49-F238E27FC236}">
                <a16:creationId xmlns:a16="http://schemas.microsoft.com/office/drawing/2014/main" id="{8B6294E4-EEF9-5948-966B-328882AC3D85}"/>
              </a:ext>
            </a:extLst>
          </p:cNvPr>
          <p:cNvSpPr/>
          <p:nvPr/>
        </p:nvSpPr>
        <p:spPr>
          <a:xfrm>
            <a:off x="4626204" y="467518"/>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vaal 15">
            <a:extLst>
              <a:ext uri="{FF2B5EF4-FFF2-40B4-BE49-F238E27FC236}">
                <a16:creationId xmlns:a16="http://schemas.microsoft.com/office/drawing/2014/main" id="{52BFFFD2-3394-5140-9085-7FC984266C8E}"/>
              </a:ext>
            </a:extLst>
          </p:cNvPr>
          <p:cNvSpPr/>
          <p:nvPr/>
        </p:nvSpPr>
        <p:spPr>
          <a:xfrm>
            <a:off x="7005752" y="390525"/>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al 16">
            <a:extLst>
              <a:ext uri="{FF2B5EF4-FFF2-40B4-BE49-F238E27FC236}">
                <a16:creationId xmlns:a16="http://schemas.microsoft.com/office/drawing/2014/main" id="{561FEF9D-EA31-D44E-BBD6-209832C3144A}"/>
              </a:ext>
            </a:extLst>
          </p:cNvPr>
          <p:cNvSpPr/>
          <p:nvPr/>
        </p:nvSpPr>
        <p:spPr>
          <a:xfrm>
            <a:off x="3654654" y="2349500"/>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al 17">
            <a:extLst>
              <a:ext uri="{FF2B5EF4-FFF2-40B4-BE49-F238E27FC236}">
                <a16:creationId xmlns:a16="http://schemas.microsoft.com/office/drawing/2014/main" id="{1C66ADDE-A1B6-F443-9B4B-874766C88C4C}"/>
              </a:ext>
            </a:extLst>
          </p:cNvPr>
          <p:cNvSpPr/>
          <p:nvPr/>
        </p:nvSpPr>
        <p:spPr>
          <a:xfrm>
            <a:off x="9043873" y="398462"/>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Ovaal 18">
            <a:extLst>
              <a:ext uri="{FF2B5EF4-FFF2-40B4-BE49-F238E27FC236}">
                <a16:creationId xmlns:a16="http://schemas.microsoft.com/office/drawing/2014/main" id="{34665BC4-73D1-E24D-9FB3-116C73BDB0C1}"/>
              </a:ext>
            </a:extLst>
          </p:cNvPr>
          <p:cNvSpPr/>
          <p:nvPr/>
        </p:nvSpPr>
        <p:spPr>
          <a:xfrm>
            <a:off x="9950450" y="2349500"/>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Ovaal 19">
            <a:extLst>
              <a:ext uri="{FF2B5EF4-FFF2-40B4-BE49-F238E27FC236}">
                <a16:creationId xmlns:a16="http://schemas.microsoft.com/office/drawing/2014/main" id="{B1A7BB0E-971C-0649-BD6A-C8F279F8EDF9}"/>
              </a:ext>
            </a:extLst>
          </p:cNvPr>
          <p:cNvSpPr/>
          <p:nvPr/>
        </p:nvSpPr>
        <p:spPr>
          <a:xfrm>
            <a:off x="4397604" y="4399756"/>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Ovaal 20">
            <a:extLst>
              <a:ext uri="{FF2B5EF4-FFF2-40B4-BE49-F238E27FC236}">
                <a16:creationId xmlns:a16="http://schemas.microsoft.com/office/drawing/2014/main" id="{708F1591-98B0-254F-9908-F2328E9AE7E7}"/>
              </a:ext>
            </a:extLst>
          </p:cNvPr>
          <p:cNvSpPr/>
          <p:nvPr/>
        </p:nvSpPr>
        <p:spPr>
          <a:xfrm>
            <a:off x="9215552" y="4599784"/>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Ovaal 22">
            <a:extLst>
              <a:ext uri="{FF2B5EF4-FFF2-40B4-BE49-F238E27FC236}">
                <a16:creationId xmlns:a16="http://schemas.microsoft.com/office/drawing/2014/main" id="{6FFFDC1D-FBFD-964C-A62E-CAE616DFC931}"/>
              </a:ext>
            </a:extLst>
          </p:cNvPr>
          <p:cNvSpPr/>
          <p:nvPr/>
        </p:nvSpPr>
        <p:spPr>
          <a:xfrm>
            <a:off x="6954952" y="5314953"/>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Ovaal 25">
            <a:extLst>
              <a:ext uri="{FF2B5EF4-FFF2-40B4-BE49-F238E27FC236}">
                <a16:creationId xmlns:a16="http://schemas.microsoft.com/office/drawing/2014/main" id="{ECE1AA74-C302-2548-8157-BB821333CD8A}"/>
              </a:ext>
            </a:extLst>
          </p:cNvPr>
          <p:cNvSpPr/>
          <p:nvPr/>
        </p:nvSpPr>
        <p:spPr>
          <a:xfrm>
            <a:off x="5124450" y="723900"/>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27" name="Ovaal 26">
            <a:extLst>
              <a:ext uri="{FF2B5EF4-FFF2-40B4-BE49-F238E27FC236}">
                <a16:creationId xmlns:a16="http://schemas.microsoft.com/office/drawing/2014/main" id="{E78B4378-302A-0040-AFFA-6BEB19E8BBD4}"/>
              </a:ext>
            </a:extLst>
          </p:cNvPr>
          <p:cNvSpPr/>
          <p:nvPr/>
        </p:nvSpPr>
        <p:spPr>
          <a:xfrm>
            <a:off x="5175250" y="1270000"/>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28" name="Ovaal 27">
            <a:extLst>
              <a:ext uri="{FF2B5EF4-FFF2-40B4-BE49-F238E27FC236}">
                <a16:creationId xmlns:a16="http://schemas.microsoft.com/office/drawing/2014/main" id="{3DD6EC74-12AA-EA41-AB39-5457A7543B04}"/>
              </a:ext>
            </a:extLst>
          </p:cNvPr>
          <p:cNvSpPr/>
          <p:nvPr/>
        </p:nvSpPr>
        <p:spPr>
          <a:xfrm>
            <a:off x="5568950" y="914400"/>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29" name="Ovaal 28">
            <a:extLst>
              <a:ext uri="{FF2B5EF4-FFF2-40B4-BE49-F238E27FC236}">
                <a16:creationId xmlns:a16="http://schemas.microsoft.com/office/drawing/2014/main" id="{80CD1E7D-3E31-5942-B055-26A90F0B7F2A}"/>
              </a:ext>
            </a:extLst>
          </p:cNvPr>
          <p:cNvSpPr/>
          <p:nvPr/>
        </p:nvSpPr>
        <p:spPr>
          <a:xfrm>
            <a:off x="7467600" y="601662"/>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0" name="Ovaal 29">
            <a:extLst>
              <a:ext uri="{FF2B5EF4-FFF2-40B4-BE49-F238E27FC236}">
                <a16:creationId xmlns:a16="http://schemas.microsoft.com/office/drawing/2014/main" id="{E0C08E73-A2C2-DA44-A0CC-C7AAE5131F29}"/>
              </a:ext>
            </a:extLst>
          </p:cNvPr>
          <p:cNvSpPr/>
          <p:nvPr/>
        </p:nvSpPr>
        <p:spPr>
          <a:xfrm>
            <a:off x="7937500" y="973138"/>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1" name="Ovaal 30">
            <a:extLst>
              <a:ext uri="{FF2B5EF4-FFF2-40B4-BE49-F238E27FC236}">
                <a16:creationId xmlns:a16="http://schemas.microsoft.com/office/drawing/2014/main" id="{ADF1713F-9D1F-2742-91B4-2A5EB79BDABD}"/>
              </a:ext>
            </a:extLst>
          </p:cNvPr>
          <p:cNvSpPr/>
          <p:nvPr/>
        </p:nvSpPr>
        <p:spPr>
          <a:xfrm>
            <a:off x="9527946" y="604838"/>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2" name="Ovaal 31">
            <a:extLst>
              <a:ext uri="{FF2B5EF4-FFF2-40B4-BE49-F238E27FC236}">
                <a16:creationId xmlns:a16="http://schemas.microsoft.com/office/drawing/2014/main" id="{CD234379-7257-CD4F-9B81-F22E4D9B6B35}"/>
              </a:ext>
            </a:extLst>
          </p:cNvPr>
          <p:cNvSpPr/>
          <p:nvPr/>
        </p:nvSpPr>
        <p:spPr>
          <a:xfrm>
            <a:off x="10147300" y="977900"/>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3" name="Ovaal 32">
            <a:extLst>
              <a:ext uri="{FF2B5EF4-FFF2-40B4-BE49-F238E27FC236}">
                <a16:creationId xmlns:a16="http://schemas.microsoft.com/office/drawing/2014/main" id="{21D4F3E2-1CCF-794B-BF33-2004E2D9A47F}"/>
              </a:ext>
            </a:extLst>
          </p:cNvPr>
          <p:cNvSpPr/>
          <p:nvPr/>
        </p:nvSpPr>
        <p:spPr>
          <a:xfrm>
            <a:off x="9187714" y="1041400"/>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4" name="Ovaal 33">
            <a:extLst>
              <a:ext uri="{FF2B5EF4-FFF2-40B4-BE49-F238E27FC236}">
                <a16:creationId xmlns:a16="http://schemas.microsoft.com/office/drawing/2014/main" id="{FDB61E00-4727-084D-97C8-2D6685912D23}"/>
              </a:ext>
            </a:extLst>
          </p:cNvPr>
          <p:cNvSpPr/>
          <p:nvPr/>
        </p:nvSpPr>
        <p:spPr>
          <a:xfrm>
            <a:off x="9848850" y="1333501"/>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5" name="Ovaal 34">
            <a:extLst>
              <a:ext uri="{FF2B5EF4-FFF2-40B4-BE49-F238E27FC236}">
                <a16:creationId xmlns:a16="http://schemas.microsoft.com/office/drawing/2014/main" id="{9E294AC5-1B26-534D-938C-29B063A9130E}"/>
              </a:ext>
            </a:extLst>
          </p:cNvPr>
          <p:cNvSpPr/>
          <p:nvPr/>
        </p:nvSpPr>
        <p:spPr>
          <a:xfrm>
            <a:off x="10280650" y="2589215"/>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6" name="Ovaal 35">
            <a:extLst>
              <a:ext uri="{FF2B5EF4-FFF2-40B4-BE49-F238E27FC236}">
                <a16:creationId xmlns:a16="http://schemas.microsoft.com/office/drawing/2014/main" id="{5C7DD579-BE3E-F344-9E56-AC183959E70D}"/>
              </a:ext>
            </a:extLst>
          </p:cNvPr>
          <p:cNvSpPr/>
          <p:nvPr/>
        </p:nvSpPr>
        <p:spPr>
          <a:xfrm>
            <a:off x="10871200" y="2843215"/>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7" name="Ovaal 36">
            <a:extLst>
              <a:ext uri="{FF2B5EF4-FFF2-40B4-BE49-F238E27FC236}">
                <a16:creationId xmlns:a16="http://schemas.microsoft.com/office/drawing/2014/main" id="{B92D3DF3-07AC-9145-82CE-A003167354D9}"/>
              </a:ext>
            </a:extLst>
          </p:cNvPr>
          <p:cNvSpPr/>
          <p:nvPr/>
        </p:nvSpPr>
        <p:spPr>
          <a:xfrm>
            <a:off x="10483850" y="2955930"/>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8" name="Ovaal 37">
            <a:extLst>
              <a:ext uri="{FF2B5EF4-FFF2-40B4-BE49-F238E27FC236}">
                <a16:creationId xmlns:a16="http://schemas.microsoft.com/office/drawing/2014/main" id="{4D564EC4-670F-294D-A458-E804204E0B5A}"/>
              </a:ext>
            </a:extLst>
          </p:cNvPr>
          <p:cNvSpPr/>
          <p:nvPr/>
        </p:nvSpPr>
        <p:spPr>
          <a:xfrm>
            <a:off x="10287000" y="3375820"/>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39" name="Ovaal 38">
            <a:extLst>
              <a:ext uri="{FF2B5EF4-FFF2-40B4-BE49-F238E27FC236}">
                <a16:creationId xmlns:a16="http://schemas.microsoft.com/office/drawing/2014/main" id="{E9776AD4-44D1-0146-AFDB-25EB6FE4A21C}"/>
              </a:ext>
            </a:extLst>
          </p:cNvPr>
          <p:cNvSpPr/>
          <p:nvPr/>
        </p:nvSpPr>
        <p:spPr>
          <a:xfrm>
            <a:off x="10750550" y="3248820"/>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0" name="Ovaal 39">
            <a:extLst>
              <a:ext uri="{FF2B5EF4-FFF2-40B4-BE49-F238E27FC236}">
                <a16:creationId xmlns:a16="http://schemas.microsoft.com/office/drawing/2014/main" id="{36F2F1AB-57B7-8C43-96A0-A3A3AAF4E355}"/>
              </a:ext>
            </a:extLst>
          </p:cNvPr>
          <p:cNvSpPr/>
          <p:nvPr/>
        </p:nvSpPr>
        <p:spPr>
          <a:xfrm>
            <a:off x="4856048" y="4747817"/>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1" name="Ovaal 40">
            <a:extLst>
              <a:ext uri="{FF2B5EF4-FFF2-40B4-BE49-F238E27FC236}">
                <a16:creationId xmlns:a16="http://schemas.microsoft.com/office/drawing/2014/main" id="{0C16546A-7975-BD42-A7FB-EA02FE21A2AF}"/>
              </a:ext>
            </a:extLst>
          </p:cNvPr>
          <p:cNvSpPr/>
          <p:nvPr/>
        </p:nvSpPr>
        <p:spPr>
          <a:xfrm>
            <a:off x="4906848" y="5293917"/>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2" name="Ovaal 41">
            <a:extLst>
              <a:ext uri="{FF2B5EF4-FFF2-40B4-BE49-F238E27FC236}">
                <a16:creationId xmlns:a16="http://schemas.microsoft.com/office/drawing/2014/main" id="{94D9EC6D-6F08-AB4C-90FD-6825E2002406}"/>
              </a:ext>
            </a:extLst>
          </p:cNvPr>
          <p:cNvSpPr/>
          <p:nvPr/>
        </p:nvSpPr>
        <p:spPr>
          <a:xfrm>
            <a:off x="5300548" y="4938317"/>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3" name="Ovaal 42">
            <a:extLst>
              <a:ext uri="{FF2B5EF4-FFF2-40B4-BE49-F238E27FC236}">
                <a16:creationId xmlns:a16="http://schemas.microsoft.com/office/drawing/2014/main" id="{6DCE517B-1B0B-4041-AC1F-9A6C254FE675}"/>
              </a:ext>
            </a:extLst>
          </p:cNvPr>
          <p:cNvSpPr/>
          <p:nvPr/>
        </p:nvSpPr>
        <p:spPr>
          <a:xfrm>
            <a:off x="4054615" y="2522933"/>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4" name="Ovaal 43">
            <a:extLst>
              <a:ext uri="{FF2B5EF4-FFF2-40B4-BE49-F238E27FC236}">
                <a16:creationId xmlns:a16="http://schemas.microsoft.com/office/drawing/2014/main" id="{E9AFCE76-E1EB-D841-8B48-7A4291B33C38}"/>
              </a:ext>
            </a:extLst>
          </p:cNvPr>
          <p:cNvSpPr/>
          <p:nvPr/>
        </p:nvSpPr>
        <p:spPr>
          <a:xfrm>
            <a:off x="4505325" y="2891634"/>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5" name="Ovaal 44">
            <a:extLst>
              <a:ext uri="{FF2B5EF4-FFF2-40B4-BE49-F238E27FC236}">
                <a16:creationId xmlns:a16="http://schemas.microsoft.com/office/drawing/2014/main" id="{096AAE8C-3D4B-C647-BD51-95F9BC990D36}"/>
              </a:ext>
            </a:extLst>
          </p:cNvPr>
          <p:cNvSpPr/>
          <p:nvPr/>
        </p:nvSpPr>
        <p:spPr>
          <a:xfrm>
            <a:off x="3800615" y="2970215"/>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6" name="Ovaal 45">
            <a:extLst>
              <a:ext uri="{FF2B5EF4-FFF2-40B4-BE49-F238E27FC236}">
                <a16:creationId xmlns:a16="http://schemas.microsoft.com/office/drawing/2014/main" id="{68213E3D-2831-DA46-B0C8-7BB741F535B3}"/>
              </a:ext>
            </a:extLst>
          </p:cNvPr>
          <p:cNvSpPr/>
          <p:nvPr/>
        </p:nvSpPr>
        <p:spPr>
          <a:xfrm>
            <a:off x="4144158" y="3352403"/>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7" name="Ovaal 46">
            <a:extLst>
              <a:ext uri="{FF2B5EF4-FFF2-40B4-BE49-F238E27FC236}">
                <a16:creationId xmlns:a16="http://schemas.microsoft.com/office/drawing/2014/main" id="{173BBADD-53D4-7948-8445-C4348680E270}"/>
              </a:ext>
            </a:extLst>
          </p:cNvPr>
          <p:cNvSpPr/>
          <p:nvPr/>
        </p:nvSpPr>
        <p:spPr>
          <a:xfrm>
            <a:off x="9809556" y="4833937"/>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49" name="Ovaal 48">
            <a:extLst>
              <a:ext uri="{FF2B5EF4-FFF2-40B4-BE49-F238E27FC236}">
                <a16:creationId xmlns:a16="http://schemas.microsoft.com/office/drawing/2014/main" id="{D3B8BD17-A551-5A4D-9EDE-1978BE172BB2}"/>
              </a:ext>
            </a:extLst>
          </p:cNvPr>
          <p:cNvSpPr/>
          <p:nvPr/>
        </p:nvSpPr>
        <p:spPr>
          <a:xfrm>
            <a:off x="9469324" y="5270499"/>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50" name="Ovaal 49">
            <a:extLst>
              <a:ext uri="{FF2B5EF4-FFF2-40B4-BE49-F238E27FC236}">
                <a16:creationId xmlns:a16="http://schemas.microsoft.com/office/drawing/2014/main" id="{01809665-B5AE-8D4B-B950-43970BD10E05}"/>
              </a:ext>
            </a:extLst>
          </p:cNvPr>
          <p:cNvSpPr/>
          <p:nvPr/>
        </p:nvSpPr>
        <p:spPr>
          <a:xfrm>
            <a:off x="10038156" y="5360199"/>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51" name="Ovaal 50">
            <a:extLst>
              <a:ext uri="{FF2B5EF4-FFF2-40B4-BE49-F238E27FC236}">
                <a16:creationId xmlns:a16="http://schemas.microsoft.com/office/drawing/2014/main" id="{22274CE2-3B37-6C47-AA89-3F3EB1CFC68C}"/>
              </a:ext>
            </a:extLst>
          </p:cNvPr>
          <p:cNvSpPr/>
          <p:nvPr/>
        </p:nvSpPr>
        <p:spPr>
          <a:xfrm>
            <a:off x="7391400" y="5834062"/>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52" name="Ovaal 51">
            <a:extLst>
              <a:ext uri="{FF2B5EF4-FFF2-40B4-BE49-F238E27FC236}">
                <a16:creationId xmlns:a16="http://schemas.microsoft.com/office/drawing/2014/main" id="{D877BB66-D22C-3C4A-8D3A-1BBAEA5BB0DB}"/>
              </a:ext>
            </a:extLst>
          </p:cNvPr>
          <p:cNvSpPr/>
          <p:nvPr/>
        </p:nvSpPr>
        <p:spPr>
          <a:xfrm>
            <a:off x="7861300" y="6205538"/>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53" name="Ovaal 52">
            <a:extLst>
              <a:ext uri="{FF2B5EF4-FFF2-40B4-BE49-F238E27FC236}">
                <a16:creationId xmlns:a16="http://schemas.microsoft.com/office/drawing/2014/main" id="{43208632-6DD9-7741-9B61-C9BFB827A547}"/>
              </a:ext>
            </a:extLst>
          </p:cNvPr>
          <p:cNvSpPr/>
          <p:nvPr/>
        </p:nvSpPr>
        <p:spPr>
          <a:xfrm>
            <a:off x="495300" y="1897856"/>
            <a:ext cx="342900" cy="342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4" name="Ovaal 53">
            <a:extLst>
              <a:ext uri="{FF2B5EF4-FFF2-40B4-BE49-F238E27FC236}">
                <a16:creationId xmlns:a16="http://schemas.microsoft.com/office/drawing/2014/main" id="{F0A3731F-F68E-C649-B411-A4F07895F2C1}"/>
              </a:ext>
            </a:extLst>
          </p:cNvPr>
          <p:cNvSpPr/>
          <p:nvPr/>
        </p:nvSpPr>
        <p:spPr>
          <a:xfrm>
            <a:off x="539750" y="2810669"/>
            <a:ext cx="254000" cy="254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rgbClr val="FF0000"/>
              </a:solidFill>
            </a:endParaRPr>
          </a:p>
        </p:txBody>
      </p:sp>
      <p:sp>
        <p:nvSpPr>
          <p:cNvPr id="55" name="Ovaal 54">
            <a:extLst>
              <a:ext uri="{FF2B5EF4-FFF2-40B4-BE49-F238E27FC236}">
                <a16:creationId xmlns:a16="http://schemas.microsoft.com/office/drawing/2014/main" id="{A66AADB6-70FA-F545-AF4B-8D681B63E36F}"/>
              </a:ext>
            </a:extLst>
          </p:cNvPr>
          <p:cNvSpPr/>
          <p:nvPr/>
        </p:nvSpPr>
        <p:spPr>
          <a:xfrm>
            <a:off x="238354" y="3304779"/>
            <a:ext cx="1469796" cy="1430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Vrije vorm 57">
            <a:extLst>
              <a:ext uri="{FF2B5EF4-FFF2-40B4-BE49-F238E27FC236}">
                <a16:creationId xmlns:a16="http://schemas.microsoft.com/office/drawing/2014/main" id="{48E66D94-B52D-4540-B57C-881EFE46581C}"/>
              </a:ext>
            </a:extLst>
          </p:cNvPr>
          <p:cNvSpPr/>
          <p:nvPr/>
        </p:nvSpPr>
        <p:spPr>
          <a:xfrm>
            <a:off x="5105400" y="1780378"/>
            <a:ext cx="4864100" cy="3617121"/>
          </a:xfrm>
          <a:custGeom>
            <a:avLst/>
            <a:gdLst>
              <a:gd name="connsiteX0" fmla="*/ 723900 w 4864100"/>
              <a:gd name="connsiteY0" fmla="*/ 63500 h 3771900"/>
              <a:gd name="connsiteX1" fmla="*/ 0 w 4864100"/>
              <a:gd name="connsiteY1" fmla="*/ 1473200 h 3771900"/>
              <a:gd name="connsiteX2" fmla="*/ 723900 w 4864100"/>
              <a:gd name="connsiteY2" fmla="*/ 3238500 h 3771900"/>
              <a:gd name="connsiteX3" fmla="*/ 2590800 w 4864100"/>
              <a:gd name="connsiteY3" fmla="*/ 3771900 h 3771900"/>
              <a:gd name="connsiteX4" fmla="*/ 4330700 w 4864100"/>
              <a:gd name="connsiteY4" fmla="*/ 3251200 h 3771900"/>
              <a:gd name="connsiteX5" fmla="*/ 4864100 w 4864100"/>
              <a:gd name="connsiteY5" fmla="*/ 1473200 h 3771900"/>
              <a:gd name="connsiteX6" fmla="*/ 4267200 w 4864100"/>
              <a:gd name="connsiteY6" fmla="*/ 101600 h 3771900"/>
              <a:gd name="connsiteX7" fmla="*/ 2667000 w 4864100"/>
              <a:gd name="connsiteY7" fmla="*/ 0 h 3771900"/>
              <a:gd name="connsiteX8" fmla="*/ 723900 w 4864100"/>
              <a:gd name="connsiteY8" fmla="*/ 63500 h 377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64100" h="3771900">
                <a:moveTo>
                  <a:pt x="723900" y="63500"/>
                </a:moveTo>
                <a:lnTo>
                  <a:pt x="0" y="1473200"/>
                </a:lnTo>
                <a:lnTo>
                  <a:pt x="723900" y="3238500"/>
                </a:lnTo>
                <a:lnTo>
                  <a:pt x="2590800" y="3771900"/>
                </a:lnTo>
                <a:lnTo>
                  <a:pt x="4330700" y="3251200"/>
                </a:lnTo>
                <a:lnTo>
                  <a:pt x="4864100" y="1473200"/>
                </a:lnTo>
                <a:lnTo>
                  <a:pt x="4267200" y="101600"/>
                </a:lnTo>
                <a:lnTo>
                  <a:pt x="2667000" y="0"/>
                </a:lnTo>
                <a:lnTo>
                  <a:pt x="723900" y="63500"/>
                </a:ln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9" name="Tekstvak 58">
            <a:extLst>
              <a:ext uri="{FF2B5EF4-FFF2-40B4-BE49-F238E27FC236}">
                <a16:creationId xmlns:a16="http://schemas.microsoft.com/office/drawing/2014/main" id="{FC2E6282-6E62-614B-A4C1-A29989F24A8B}"/>
              </a:ext>
            </a:extLst>
          </p:cNvPr>
          <p:cNvSpPr txBox="1"/>
          <p:nvPr/>
        </p:nvSpPr>
        <p:spPr>
          <a:xfrm>
            <a:off x="6238187" y="2753918"/>
            <a:ext cx="2795473" cy="1508105"/>
          </a:xfrm>
          <a:prstGeom prst="rect">
            <a:avLst/>
          </a:prstGeom>
          <a:noFill/>
        </p:spPr>
        <p:txBody>
          <a:bodyPr wrap="square" rtlCol="0">
            <a:spAutoFit/>
          </a:bodyPr>
          <a:lstStyle/>
          <a:p>
            <a:pPr algn="ctr"/>
            <a:r>
              <a:rPr lang="nl-BE" sz="3600" b="1" dirty="0"/>
              <a:t>VOORLOPIG BEWIND</a:t>
            </a:r>
          </a:p>
          <a:p>
            <a:pPr algn="ctr"/>
            <a:r>
              <a:rPr lang="nl-BE" sz="2000" b="1" dirty="0"/>
              <a:t>(dagelijks bestuur)</a:t>
            </a:r>
          </a:p>
        </p:txBody>
      </p:sp>
      <p:sp>
        <p:nvSpPr>
          <p:cNvPr id="61" name="Tekstvak 60">
            <a:extLst>
              <a:ext uri="{FF2B5EF4-FFF2-40B4-BE49-F238E27FC236}">
                <a16:creationId xmlns:a16="http://schemas.microsoft.com/office/drawing/2014/main" id="{BB573E0F-8E49-8843-A1CA-6D2476E0695E}"/>
              </a:ext>
            </a:extLst>
          </p:cNvPr>
          <p:cNvSpPr txBox="1"/>
          <p:nvPr/>
        </p:nvSpPr>
        <p:spPr>
          <a:xfrm>
            <a:off x="3217746" y="196136"/>
            <a:ext cx="2094029" cy="369332"/>
          </a:xfrm>
          <a:prstGeom prst="rect">
            <a:avLst/>
          </a:prstGeom>
          <a:noFill/>
        </p:spPr>
        <p:txBody>
          <a:bodyPr wrap="square" rtlCol="0">
            <a:spAutoFit/>
          </a:bodyPr>
          <a:lstStyle/>
          <a:p>
            <a:r>
              <a:rPr lang="nl-BE" dirty="0"/>
              <a:t>werkgroep techniek</a:t>
            </a:r>
          </a:p>
        </p:txBody>
      </p:sp>
      <p:sp>
        <p:nvSpPr>
          <p:cNvPr id="62" name="Tekstvak 61">
            <a:extLst>
              <a:ext uri="{FF2B5EF4-FFF2-40B4-BE49-F238E27FC236}">
                <a16:creationId xmlns:a16="http://schemas.microsoft.com/office/drawing/2014/main" id="{80E02876-474D-E14A-B5AC-5D71CF27D7D3}"/>
              </a:ext>
            </a:extLst>
          </p:cNvPr>
          <p:cNvSpPr txBox="1"/>
          <p:nvPr/>
        </p:nvSpPr>
        <p:spPr>
          <a:xfrm>
            <a:off x="8370035" y="6236814"/>
            <a:ext cx="2634515" cy="369332"/>
          </a:xfrm>
          <a:prstGeom prst="rect">
            <a:avLst/>
          </a:prstGeom>
          <a:noFill/>
        </p:spPr>
        <p:txBody>
          <a:bodyPr wrap="square" rtlCol="0">
            <a:spAutoFit/>
          </a:bodyPr>
          <a:lstStyle/>
          <a:p>
            <a:r>
              <a:rPr lang="nl-BE" dirty="0"/>
              <a:t>werkgroep communicatie</a:t>
            </a:r>
          </a:p>
        </p:txBody>
      </p:sp>
      <p:sp>
        <p:nvSpPr>
          <p:cNvPr id="63" name="Tekstvak 62">
            <a:extLst>
              <a:ext uri="{FF2B5EF4-FFF2-40B4-BE49-F238E27FC236}">
                <a16:creationId xmlns:a16="http://schemas.microsoft.com/office/drawing/2014/main" id="{BB5A1ABA-F124-6342-8AB8-7DBB47123516}"/>
              </a:ext>
            </a:extLst>
          </p:cNvPr>
          <p:cNvSpPr txBox="1"/>
          <p:nvPr/>
        </p:nvSpPr>
        <p:spPr>
          <a:xfrm>
            <a:off x="2112020" y="5474655"/>
            <a:ext cx="2803616" cy="369332"/>
          </a:xfrm>
          <a:prstGeom prst="rect">
            <a:avLst/>
          </a:prstGeom>
          <a:noFill/>
        </p:spPr>
        <p:txBody>
          <a:bodyPr wrap="square" rtlCol="0">
            <a:spAutoFit/>
          </a:bodyPr>
          <a:lstStyle/>
          <a:p>
            <a:r>
              <a:rPr lang="nl-BE" dirty="0"/>
              <a:t>werkgroep programmatie</a:t>
            </a:r>
          </a:p>
        </p:txBody>
      </p:sp>
      <p:sp>
        <p:nvSpPr>
          <p:cNvPr id="64" name="Tekstvak 63">
            <a:extLst>
              <a:ext uri="{FF2B5EF4-FFF2-40B4-BE49-F238E27FC236}">
                <a16:creationId xmlns:a16="http://schemas.microsoft.com/office/drawing/2014/main" id="{2BDDE124-2ECD-784D-A817-6D9B7C3FC311}"/>
              </a:ext>
            </a:extLst>
          </p:cNvPr>
          <p:cNvSpPr txBox="1"/>
          <p:nvPr/>
        </p:nvSpPr>
        <p:spPr>
          <a:xfrm>
            <a:off x="9588500" y="2008233"/>
            <a:ext cx="2634515" cy="369332"/>
          </a:xfrm>
          <a:prstGeom prst="rect">
            <a:avLst/>
          </a:prstGeom>
          <a:noFill/>
        </p:spPr>
        <p:txBody>
          <a:bodyPr wrap="square" rtlCol="0">
            <a:spAutoFit/>
          </a:bodyPr>
          <a:lstStyle/>
          <a:p>
            <a:r>
              <a:rPr lang="nl-BE" dirty="0"/>
              <a:t>werkgroep tappers</a:t>
            </a:r>
          </a:p>
        </p:txBody>
      </p:sp>
      <p:sp>
        <p:nvSpPr>
          <p:cNvPr id="65" name="Tekstvak 64">
            <a:extLst>
              <a:ext uri="{FF2B5EF4-FFF2-40B4-BE49-F238E27FC236}">
                <a16:creationId xmlns:a16="http://schemas.microsoft.com/office/drawing/2014/main" id="{8D059FC2-CA9F-A647-A79A-FFCE9774E84C}"/>
              </a:ext>
            </a:extLst>
          </p:cNvPr>
          <p:cNvSpPr txBox="1"/>
          <p:nvPr/>
        </p:nvSpPr>
        <p:spPr>
          <a:xfrm>
            <a:off x="9166592" y="79255"/>
            <a:ext cx="2634515" cy="369332"/>
          </a:xfrm>
          <a:prstGeom prst="rect">
            <a:avLst/>
          </a:prstGeom>
          <a:noFill/>
        </p:spPr>
        <p:txBody>
          <a:bodyPr wrap="square" rtlCol="0">
            <a:spAutoFit/>
          </a:bodyPr>
          <a:lstStyle/>
          <a:p>
            <a:r>
              <a:rPr lang="nl-BE" dirty="0"/>
              <a:t>werkgroep financiën</a:t>
            </a:r>
          </a:p>
        </p:txBody>
      </p:sp>
      <p:sp>
        <p:nvSpPr>
          <p:cNvPr id="66" name="Tekstvak 65">
            <a:extLst>
              <a:ext uri="{FF2B5EF4-FFF2-40B4-BE49-F238E27FC236}">
                <a16:creationId xmlns:a16="http://schemas.microsoft.com/office/drawing/2014/main" id="{81566524-0B36-FD44-B1E4-6DF50B8E58E0}"/>
              </a:ext>
            </a:extLst>
          </p:cNvPr>
          <p:cNvSpPr txBox="1"/>
          <p:nvPr/>
        </p:nvSpPr>
        <p:spPr>
          <a:xfrm>
            <a:off x="2708272" y="3745863"/>
            <a:ext cx="2634515" cy="369332"/>
          </a:xfrm>
          <a:prstGeom prst="rect">
            <a:avLst/>
          </a:prstGeom>
          <a:noFill/>
        </p:spPr>
        <p:txBody>
          <a:bodyPr wrap="square" rtlCol="0">
            <a:spAutoFit/>
          </a:bodyPr>
          <a:lstStyle/>
          <a:p>
            <a:r>
              <a:rPr lang="nl-BE" dirty="0"/>
              <a:t>werkgroep infrastructuur</a:t>
            </a:r>
          </a:p>
        </p:txBody>
      </p:sp>
      <p:sp>
        <p:nvSpPr>
          <p:cNvPr id="67" name="Tekstvak 66">
            <a:extLst>
              <a:ext uri="{FF2B5EF4-FFF2-40B4-BE49-F238E27FC236}">
                <a16:creationId xmlns:a16="http://schemas.microsoft.com/office/drawing/2014/main" id="{F1E29E5E-F862-2D4D-96E4-839D2193ECB4}"/>
              </a:ext>
            </a:extLst>
          </p:cNvPr>
          <p:cNvSpPr txBox="1"/>
          <p:nvPr/>
        </p:nvSpPr>
        <p:spPr>
          <a:xfrm>
            <a:off x="9547642" y="4255297"/>
            <a:ext cx="2634515" cy="369332"/>
          </a:xfrm>
          <a:prstGeom prst="rect">
            <a:avLst/>
          </a:prstGeom>
          <a:noFill/>
        </p:spPr>
        <p:txBody>
          <a:bodyPr wrap="square" rtlCol="0">
            <a:spAutoFit/>
          </a:bodyPr>
          <a:lstStyle/>
          <a:p>
            <a:r>
              <a:rPr lang="nl-BE" dirty="0"/>
              <a:t>werkgroep keuken</a:t>
            </a:r>
          </a:p>
        </p:txBody>
      </p:sp>
      <p:sp>
        <p:nvSpPr>
          <p:cNvPr id="68" name="Tekstvak 67">
            <a:extLst>
              <a:ext uri="{FF2B5EF4-FFF2-40B4-BE49-F238E27FC236}">
                <a16:creationId xmlns:a16="http://schemas.microsoft.com/office/drawing/2014/main" id="{6B82C750-6CAF-2F4D-93CB-6E800EFFF9EB}"/>
              </a:ext>
            </a:extLst>
          </p:cNvPr>
          <p:cNvSpPr txBox="1"/>
          <p:nvPr/>
        </p:nvSpPr>
        <p:spPr>
          <a:xfrm>
            <a:off x="6076950" y="64058"/>
            <a:ext cx="2634515" cy="369332"/>
          </a:xfrm>
          <a:prstGeom prst="rect">
            <a:avLst/>
          </a:prstGeom>
          <a:noFill/>
        </p:spPr>
        <p:txBody>
          <a:bodyPr wrap="square" rtlCol="0">
            <a:spAutoFit/>
          </a:bodyPr>
          <a:lstStyle/>
          <a:p>
            <a:r>
              <a:rPr lang="nl-BE" dirty="0"/>
              <a:t>werkgroep coöperatieve</a:t>
            </a:r>
          </a:p>
        </p:txBody>
      </p:sp>
      <p:sp>
        <p:nvSpPr>
          <p:cNvPr id="69" name="Rechthoek 68">
            <a:extLst>
              <a:ext uri="{FF2B5EF4-FFF2-40B4-BE49-F238E27FC236}">
                <a16:creationId xmlns:a16="http://schemas.microsoft.com/office/drawing/2014/main" id="{A2D2B39E-CB13-A644-B5B3-36FDC01E64A2}"/>
              </a:ext>
            </a:extLst>
          </p:cNvPr>
          <p:cNvSpPr/>
          <p:nvPr/>
        </p:nvSpPr>
        <p:spPr>
          <a:xfrm>
            <a:off x="973252" y="3779838"/>
            <a:ext cx="1376248" cy="33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0" name="Tekstvak 59">
            <a:extLst>
              <a:ext uri="{FF2B5EF4-FFF2-40B4-BE49-F238E27FC236}">
                <a16:creationId xmlns:a16="http://schemas.microsoft.com/office/drawing/2014/main" id="{219B3855-CC46-0E47-83A6-FD3F03F8C3D1}"/>
              </a:ext>
            </a:extLst>
          </p:cNvPr>
          <p:cNvSpPr txBox="1"/>
          <p:nvPr/>
        </p:nvSpPr>
        <p:spPr>
          <a:xfrm>
            <a:off x="973252" y="1827212"/>
            <a:ext cx="2426437" cy="2308324"/>
          </a:xfrm>
          <a:prstGeom prst="rect">
            <a:avLst/>
          </a:prstGeom>
          <a:noFill/>
        </p:spPr>
        <p:txBody>
          <a:bodyPr wrap="square" rtlCol="0">
            <a:spAutoFit/>
          </a:bodyPr>
          <a:lstStyle/>
          <a:p>
            <a:r>
              <a:rPr lang="nl-BE" dirty="0"/>
              <a:t>= lid dagelijks bestuur</a:t>
            </a:r>
          </a:p>
          <a:p>
            <a:endParaRPr lang="nl-BE" dirty="0"/>
          </a:p>
          <a:p>
            <a:endParaRPr lang="nl-BE" dirty="0"/>
          </a:p>
          <a:p>
            <a:r>
              <a:rPr lang="nl-BE" dirty="0"/>
              <a:t>= lid werkgroep</a:t>
            </a:r>
          </a:p>
          <a:p>
            <a:endParaRPr lang="nl-BE" dirty="0"/>
          </a:p>
          <a:p>
            <a:endParaRPr lang="nl-BE" dirty="0"/>
          </a:p>
          <a:p>
            <a:endParaRPr lang="nl-BE" dirty="0"/>
          </a:p>
          <a:p>
            <a:r>
              <a:rPr lang="nl-BE" dirty="0"/>
              <a:t>= werkgroep</a:t>
            </a:r>
          </a:p>
        </p:txBody>
      </p:sp>
    </p:spTree>
    <p:extLst>
      <p:ext uri="{BB962C8B-B14F-4D97-AF65-F5344CB8AC3E}">
        <p14:creationId xmlns:p14="http://schemas.microsoft.com/office/powerpoint/2010/main" val="1575038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8CF60B3-5470-BD40-872F-A991A94A6A4F}"/>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5" name="Titel 1">
            <a:extLst>
              <a:ext uri="{FF2B5EF4-FFF2-40B4-BE49-F238E27FC236}">
                <a16:creationId xmlns:a16="http://schemas.microsoft.com/office/drawing/2014/main" id="{46378448-8C38-824D-99FE-3F3808D65E14}"/>
              </a:ext>
            </a:extLst>
          </p:cNvPr>
          <p:cNvSpPr txBox="1">
            <a:spLocks/>
          </p:cNvSpPr>
          <p:nvPr/>
        </p:nvSpPr>
        <p:spPr>
          <a:xfrm>
            <a:off x="1404731" y="3670853"/>
            <a:ext cx="9144000" cy="16149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6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t>2023 - 2024</a:t>
            </a:r>
          </a:p>
        </p:txBody>
      </p:sp>
      <p:sp>
        <p:nvSpPr>
          <p:cNvPr id="6" name="Tekstvak 5">
            <a:extLst>
              <a:ext uri="{FF2B5EF4-FFF2-40B4-BE49-F238E27FC236}">
                <a16:creationId xmlns:a16="http://schemas.microsoft.com/office/drawing/2014/main" id="{CDE7D8CE-91AB-EE46-87D6-722741EC21E9}"/>
              </a:ext>
            </a:extLst>
          </p:cNvPr>
          <p:cNvSpPr txBox="1"/>
          <p:nvPr/>
        </p:nvSpPr>
        <p:spPr>
          <a:xfrm>
            <a:off x="0" y="0"/>
            <a:ext cx="12192000" cy="2366225"/>
          </a:xfrm>
          <a:prstGeom prst="rect">
            <a:avLst/>
          </a:prstGeom>
          <a:noFill/>
        </p:spPr>
        <p:txBody>
          <a:bodyPr wrap="square" rtlCol="0">
            <a:spAutoFit/>
          </a:bodyPr>
          <a:lstStyle/>
          <a:p>
            <a:pPr algn="ctr"/>
            <a:r>
              <a:rPr lang="nl-BE" sz="8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GROOT</a:t>
            </a:r>
          </a:p>
          <a:p>
            <a:pPr algn="ctr">
              <a:lnSpc>
                <a:spcPct val="50000"/>
              </a:lnSpc>
            </a:pP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O</a:t>
            </a: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ngelij</a:t>
            </a: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K</a:t>
            </a:r>
          </a:p>
        </p:txBody>
      </p:sp>
    </p:spTree>
    <p:extLst>
      <p:ext uri="{BB962C8B-B14F-4D97-AF65-F5344CB8AC3E}">
        <p14:creationId xmlns:p14="http://schemas.microsoft.com/office/powerpoint/2010/main" val="15110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CAA94-E6C8-9749-AA64-6619687684A8}"/>
              </a:ext>
            </a:extLst>
          </p:cNvPr>
          <p:cNvSpPr>
            <a:spLocks noGrp="1"/>
          </p:cNvSpPr>
          <p:nvPr>
            <p:ph type="title"/>
          </p:nvPr>
        </p:nvSpPr>
        <p:spPr>
          <a:xfrm>
            <a:off x="838200" y="853640"/>
            <a:ext cx="10515600" cy="611905"/>
          </a:xfrm>
        </p:spPr>
        <p:txBody>
          <a:bodyPr>
            <a:normAutofit fontScale="90000"/>
          </a:bodyPr>
          <a:lstStyle/>
          <a:p>
            <a:pPr algn="ctr"/>
            <a:r>
              <a:rPr lang="nl-BE" b="1" dirty="0">
                <a:latin typeface="+mn-lt"/>
              </a:rPr>
              <a:t>ALGEMENE STATUTAIRE VERGADERING</a:t>
            </a:r>
            <a:endParaRPr lang="nl-BE" sz="2200" dirty="0">
              <a:latin typeface="+mn-lt"/>
            </a:endParaRPr>
          </a:p>
        </p:txBody>
      </p:sp>
      <p:pic>
        <p:nvPicPr>
          <p:cNvPr id="5" name="Tijdelijke aanduiding voor inhoud 4">
            <a:extLst>
              <a:ext uri="{FF2B5EF4-FFF2-40B4-BE49-F238E27FC236}">
                <a16:creationId xmlns:a16="http://schemas.microsoft.com/office/drawing/2014/main" id="{17F738FA-6647-ED4D-85E5-6D069922F9C1}"/>
              </a:ext>
            </a:extLst>
          </p:cNvPr>
          <p:cNvPicPr>
            <a:picLocks noGrp="1" noChangeAspect="1"/>
          </p:cNvPicPr>
          <p:nvPr>
            <p:ph idx="1"/>
          </p:nvPr>
        </p:nvPicPr>
        <p:blipFill>
          <a:blip r:embed="rId2"/>
          <a:stretch>
            <a:fillRect/>
          </a:stretch>
        </p:blipFill>
        <p:spPr>
          <a:xfrm rot="21353365">
            <a:off x="846550" y="3386678"/>
            <a:ext cx="10515600" cy="513247"/>
          </a:xfrm>
        </p:spPr>
      </p:pic>
      <p:sp>
        <p:nvSpPr>
          <p:cNvPr id="6" name="Tekstvak 5">
            <a:extLst>
              <a:ext uri="{FF2B5EF4-FFF2-40B4-BE49-F238E27FC236}">
                <a16:creationId xmlns:a16="http://schemas.microsoft.com/office/drawing/2014/main" id="{15295EF8-2442-6445-90D4-918C07634501}"/>
              </a:ext>
            </a:extLst>
          </p:cNvPr>
          <p:cNvSpPr txBox="1"/>
          <p:nvPr/>
        </p:nvSpPr>
        <p:spPr>
          <a:xfrm>
            <a:off x="1883080" y="1787821"/>
            <a:ext cx="9356942" cy="1107996"/>
          </a:xfrm>
          <a:prstGeom prst="rect">
            <a:avLst/>
          </a:prstGeom>
          <a:noFill/>
        </p:spPr>
        <p:txBody>
          <a:bodyPr wrap="square" rtlCol="0">
            <a:spAutoFit/>
          </a:bodyPr>
          <a:lstStyle/>
          <a:p>
            <a:pPr algn="ctr"/>
            <a:r>
              <a:rPr lang="nl-BE" sz="2400" b="1" dirty="0"/>
              <a:t>Uit de Statuten zoals verschenen in het Staatsblad (</a:t>
            </a:r>
            <a:r>
              <a:rPr lang="nl-BE" sz="2400" dirty="0"/>
              <a:t>www.ejustice.just.fgov.be/tsv_pdf/2021/11/04/21365246.pdf</a:t>
            </a:r>
            <a:r>
              <a:rPr lang="nl-BE" sz="2400" b="1" dirty="0"/>
              <a:t>):</a:t>
            </a:r>
          </a:p>
          <a:p>
            <a:endParaRPr lang="nl-BE" b="1" dirty="0"/>
          </a:p>
        </p:txBody>
      </p:sp>
    </p:spTree>
    <p:extLst>
      <p:ext uri="{BB962C8B-B14F-4D97-AF65-F5344CB8AC3E}">
        <p14:creationId xmlns:p14="http://schemas.microsoft.com/office/powerpoint/2010/main" val="4132529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CAA94-E6C8-9749-AA64-6619687684A8}"/>
              </a:ext>
            </a:extLst>
          </p:cNvPr>
          <p:cNvSpPr>
            <a:spLocks noGrp="1"/>
          </p:cNvSpPr>
          <p:nvPr>
            <p:ph type="title"/>
          </p:nvPr>
        </p:nvSpPr>
        <p:spPr>
          <a:xfrm>
            <a:off x="838200" y="853640"/>
            <a:ext cx="10515600" cy="611905"/>
          </a:xfrm>
        </p:spPr>
        <p:txBody>
          <a:bodyPr>
            <a:normAutofit fontScale="90000"/>
          </a:bodyPr>
          <a:lstStyle/>
          <a:p>
            <a:pPr algn="ctr"/>
            <a:br>
              <a:rPr lang="nl-BE" b="1" dirty="0">
                <a:latin typeface="+mn-lt"/>
              </a:rPr>
            </a:br>
            <a:r>
              <a:rPr lang="nl-BE" b="1" dirty="0">
                <a:latin typeface="+mn-lt"/>
              </a:rPr>
              <a:t>ALGEMENE STATUTAIRE VERGADERING</a:t>
            </a:r>
            <a:endParaRPr lang="nl-BE" sz="2200" dirty="0">
              <a:latin typeface="+mn-lt"/>
            </a:endParaRPr>
          </a:p>
        </p:txBody>
      </p:sp>
      <p:sp>
        <p:nvSpPr>
          <p:cNvPr id="4" name="Tijdelijke aanduiding voor inhoud 3">
            <a:extLst>
              <a:ext uri="{FF2B5EF4-FFF2-40B4-BE49-F238E27FC236}">
                <a16:creationId xmlns:a16="http://schemas.microsoft.com/office/drawing/2014/main" id="{DA9FC6D9-5640-864A-A14F-C7566D1ECA1F}"/>
              </a:ext>
            </a:extLst>
          </p:cNvPr>
          <p:cNvSpPr>
            <a:spLocks noGrp="1"/>
          </p:cNvSpPr>
          <p:nvPr>
            <p:ph idx="1"/>
          </p:nvPr>
        </p:nvSpPr>
        <p:spPr>
          <a:xfrm>
            <a:off x="838200" y="2560319"/>
            <a:ext cx="10515600" cy="3616643"/>
          </a:xfrm>
        </p:spPr>
        <p:txBody>
          <a:bodyPr>
            <a:normAutofit fontScale="62500" lnSpcReduction="20000"/>
          </a:bodyPr>
          <a:lstStyle/>
          <a:p>
            <a:pPr marL="0" indent="0">
              <a:buNone/>
            </a:pPr>
            <a:r>
              <a:rPr lang="nl-BE" dirty="0"/>
              <a:t>AANVAARDING NIEUWE COÖPERANTEN </a:t>
            </a:r>
          </a:p>
          <a:p>
            <a:pPr marL="0" indent="0">
              <a:buNone/>
            </a:pPr>
            <a:r>
              <a:rPr lang="nl-BE" dirty="0"/>
              <a:t>HISTORIEK &amp; VERANDERINGEN</a:t>
            </a:r>
          </a:p>
          <a:p>
            <a:pPr marL="0" indent="0">
              <a:buNone/>
            </a:pPr>
            <a:r>
              <a:rPr lang="nl-BE" dirty="0"/>
              <a:t>REALISATIES (SOCIAAL, PROGRAMMATIE, MEDIATIEK, FINANCIËN)</a:t>
            </a:r>
          </a:p>
          <a:p>
            <a:pPr marL="0" indent="0">
              <a:buNone/>
            </a:pPr>
            <a:r>
              <a:rPr lang="nl-BE" dirty="0"/>
              <a:t>DISCUSSIE PRAKTISCHE EN ZAKELIJKE PROBLEMEN</a:t>
            </a:r>
          </a:p>
          <a:p>
            <a:pPr marL="0" indent="0">
              <a:buNone/>
            </a:pPr>
            <a:r>
              <a:rPr lang="nl-BE" dirty="0"/>
              <a:t>GOEDKEURING VERSLAG / ONTLASTING VOORLOPIG BEWIND</a:t>
            </a:r>
          </a:p>
          <a:p>
            <a:pPr marL="0" indent="0">
              <a:buNone/>
            </a:pPr>
            <a:r>
              <a:rPr lang="nl-BE" dirty="0"/>
              <a:t>WIJZIGINGEN AANDEELHOUDERSSTRUCTUUR</a:t>
            </a:r>
            <a:br>
              <a:rPr lang="nl-BE" dirty="0"/>
            </a:br>
            <a:br>
              <a:rPr lang="nl-BE" dirty="0"/>
            </a:br>
            <a:r>
              <a:rPr lang="nl-BE" dirty="0"/>
              <a:t>DISCUSSIE VOORSTEL NIEUW VOORLOPIG BEWIND</a:t>
            </a:r>
          </a:p>
          <a:p>
            <a:pPr marL="0" indent="0">
              <a:buNone/>
            </a:pPr>
            <a:r>
              <a:rPr lang="nl-BE" dirty="0"/>
              <a:t>WERKGROEPEN (ZAKELIJKE LEIDING / TECHNIEK / PROGRAMMATIE / TAPPERS /INFRASTRUCTUUR / ...) </a:t>
            </a:r>
          </a:p>
          <a:p>
            <a:pPr marL="0" indent="0">
              <a:buNone/>
            </a:pPr>
            <a:r>
              <a:rPr lang="nl-BE" dirty="0"/>
              <a:t>DISCUSSIE PLANNING 2023</a:t>
            </a:r>
          </a:p>
          <a:p>
            <a:pPr marL="0" indent="0">
              <a:buNone/>
            </a:pPr>
            <a:r>
              <a:rPr lang="nl-BE" dirty="0"/>
              <a:t>VARIA</a:t>
            </a:r>
          </a:p>
          <a:p>
            <a:pPr marL="0" indent="0">
              <a:buNone/>
            </a:pPr>
            <a:r>
              <a:rPr lang="nl-BE" dirty="0"/>
              <a:t>AANSTELLING NIEUW VOORLOPIG BEWIND </a:t>
            </a:r>
          </a:p>
          <a:p>
            <a:endParaRPr lang="nl-BE" dirty="0"/>
          </a:p>
        </p:txBody>
      </p:sp>
    </p:spTree>
    <p:extLst>
      <p:ext uri="{BB962C8B-B14F-4D97-AF65-F5344CB8AC3E}">
        <p14:creationId xmlns:p14="http://schemas.microsoft.com/office/powerpoint/2010/main" val="160809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CAA94-E6C8-9749-AA64-6619687684A8}"/>
              </a:ext>
            </a:extLst>
          </p:cNvPr>
          <p:cNvSpPr>
            <a:spLocks noGrp="1"/>
          </p:cNvSpPr>
          <p:nvPr>
            <p:ph type="title"/>
          </p:nvPr>
        </p:nvSpPr>
        <p:spPr>
          <a:xfrm>
            <a:off x="838200" y="853640"/>
            <a:ext cx="10515600" cy="611905"/>
          </a:xfrm>
        </p:spPr>
        <p:txBody>
          <a:bodyPr>
            <a:normAutofit fontScale="90000"/>
          </a:bodyPr>
          <a:lstStyle/>
          <a:p>
            <a:pPr algn="ctr"/>
            <a:r>
              <a:rPr lang="nl-BE" b="1" dirty="0">
                <a:latin typeface="+mn-lt"/>
              </a:rPr>
              <a:t>GEEN</a:t>
            </a:r>
            <a:br>
              <a:rPr lang="nl-BE" b="1" dirty="0">
                <a:latin typeface="+mn-lt"/>
              </a:rPr>
            </a:br>
            <a:r>
              <a:rPr lang="nl-BE" b="1" dirty="0">
                <a:latin typeface="+mn-lt"/>
              </a:rPr>
              <a:t>ALGEMENE STATUTAIRE VERGADERING</a:t>
            </a:r>
            <a:endParaRPr lang="nl-BE" sz="2200" dirty="0">
              <a:latin typeface="+mn-lt"/>
            </a:endParaRPr>
          </a:p>
        </p:txBody>
      </p:sp>
      <p:sp>
        <p:nvSpPr>
          <p:cNvPr id="4" name="Tijdelijke aanduiding voor inhoud 3">
            <a:extLst>
              <a:ext uri="{FF2B5EF4-FFF2-40B4-BE49-F238E27FC236}">
                <a16:creationId xmlns:a16="http://schemas.microsoft.com/office/drawing/2014/main" id="{DA9FC6D9-5640-864A-A14F-C7566D1ECA1F}"/>
              </a:ext>
            </a:extLst>
          </p:cNvPr>
          <p:cNvSpPr>
            <a:spLocks noGrp="1"/>
          </p:cNvSpPr>
          <p:nvPr>
            <p:ph idx="1"/>
          </p:nvPr>
        </p:nvSpPr>
        <p:spPr>
          <a:xfrm>
            <a:off x="838200" y="2560319"/>
            <a:ext cx="10515600" cy="3616643"/>
          </a:xfrm>
        </p:spPr>
        <p:txBody>
          <a:bodyPr>
            <a:normAutofit fontScale="62500" lnSpcReduction="20000"/>
          </a:bodyPr>
          <a:lstStyle/>
          <a:p>
            <a:pPr marL="0" indent="0">
              <a:buNone/>
            </a:pPr>
            <a:r>
              <a:rPr lang="nl-BE" strike="sngStrike" dirty="0"/>
              <a:t>AANVAARDING NIEUWE COÖPERANTEN </a:t>
            </a:r>
          </a:p>
          <a:p>
            <a:pPr marL="0" indent="0">
              <a:buNone/>
            </a:pPr>
            <a:r>
              <a:rPr lang="nl-BE" dirty="0"/>
              <a:t>HISTORIEK &amp; VERANDERINGEN</a:t>
            </a:r>
          </a:p>
          <a:p>
            <a:pPr marL="0" indent="0">
              <a:buNone/>
            </a:pPr>
            <a:r>
              <a:rPr lang="nl-BE" dirty="0"/>
              <a:t>REALISATIES (SOCIAAL, PROGRAMMATIE, MEDIATIEK, FINANCIËN)</a:t>
            </a:r>
          </a:p>
          <a:p>
            <a:pPr marL="0" indent="0">
              <a:buNone/>
            </a:pPr>
            <a:r>
              <a:rPr lang="nl-BE" dirty="0"/>
              <a:t>DISCUSSIE PRAKTISCHE EN ZAKELIJKE PROBLEMEN</a:t>
            </a:r>
          </a:p>
          <a:p>
            <a:pPr marL="0" indent="0">
              <a:buNone/>
            </a:pPr>
            <a:r>
              <a:rPr lang="nl-BE" strike="sngStrike" dirty="0"/>
              <a:t>GOEDKEURING VERSLAG / ONTLASTING VOORLOPIG BEWIND</a:t>
            </a:r>
          </a:p>
          <a:p>
            <a:pPr marL="0" indent="0">
              <a:buNone/>
            </a:pPr>
            <a:r>
              <a:rPr lang="nl-BE" dirty="0"/>
              <a:t>WIJZIGINGEN AANDEELHOUDERSSTRUCTUUR</a:t>
            </a:r>
            <a:br>
              <a:rPr lang="nl-BE" dirty="0"/>
            </a:br>
            <a:br>
              <a:rPr lang="nl-BE" dirty="0"/>
            </a:br>
            <a:r>
              <a:rPr lang="nl-BE" strike="sngStrike" dirty="0"/>
              <a:t>DISCUSSIE VOORSTEL NIEUW VOORLOPIG BEWIND</a:t>
            </a:r>
          </a:p>
          <a:p>
            <a:pPr marL="0" indent="0">
              <a:buNone/>
            </a:pPr>
            <a:r>
              <a:rPr lang="nl-BE" dirty="0"/>
              <a:t>WERKGROEPEN (ZAKELIJKE LEIDING / TECHNIEK / PROGRAMMATIE / TAPPERS /INFRASTRUCTUUR / ...) </a:t>
            </a:r>
          </a:p>
          <a:p>
            <a:pPr marL="0" indent="0">
              <a:buNone/>
            </a:pPr>
            <a:r>
              <a:rPr lang="nl-BE" dirty="0"/>
              <a:t>DISCUSSIE PLANNING 2023</a:t>
            </a:r>
          </a:p>
          <a:p>
            <a:pPr marL="0" indent="0">
              <a:buNone/>
            </a:pPr>
            <a:r>
              <a:rPr lang="nl-BE" dirty="0"/>
              <a:t>VARIA</a:t>
            </a:r>
          </a:p>
          <a:p>
            <a:pPr marL="0" indent="0">
              <a:buNone/>
            </a:pPr>
            <a:r>
              <a:rPr lang="nl-BE" strike="sngStrike" dirty="0"/>
              <a:t>AANSTELLING NIEUW VOORLOPIG BEWIND </a:t>
            </a:r>
          </a:p>
          <a:p>
            <a:endParaRPr lang="nl-BE" dirty="0"/>
          </a:p>
        </p:txBody>
      </p:sp>
    </p:spTree>
    <p:extLst>
      <p:ext uri="{BB962C8B-B14F-4D97-AF65-F5344CB8AC3E}">
        <p14:creationId xmlns:p14="http://schemas.microsoft.com/office/powerpoint/2010/main" val="1719017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BAF2AC7-4871-C44C-897D-4808F07A2F2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8" name="Titel 1">
            <a:extLst>
              <a:ext uri="{FF2B5EF4-FFF2-40B4-BE49-F238E27FC236}">
                <a16:creationId xmlns:a16="http://schemas.microsoft.com/office/drawing/2014/main" id="{DA07680C-6956-984B-B1A2-44B5FAC977AF}"/>
              </a:ext>
            </a:extLst>
          </p:cNvPr>
          <p:cNvSpPr txBox="1">
            <a:spLocks/>
          </p:cNvSpPr>
          <p:nvPr/>
        </p:nvSpPr>
        <p:spPr>
          <a:xfrm>
            <a:off x="1404731" y="3670853"/>
            <a:ext cx="9144000" cy="16149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t>HISTORIEK</a:t>
            </a:r>
          </a:p>
        </p:txBody>
      </p:sp>
      <p:sp>
        <p:nvSpPr>
          <p:cNvPr id="9" name="Tekstvak 8">
            <a:extLst>
              <a:ext uri="{FF2B5EF4-FFF2-40B4-BE49-F238E27FC236}">
                <a16:creationId xmlns:a16="http://schemas.microsoft.com/office/drawing/2014/main" id="{0C0F2771-A544-F448-B79A-75F3DB77429F}"/>
              </a:ext>
            </a:extLst>
          </p:cNvPr>
          <p:cNvSpPr txBox="1"/>
          <p:nvPr/>
        </p:nvSpPr>
        <p:spPr>
          <a:xfrm>
            <a:off x="0" y="0"/>
            <a:ext cx="12192000" cy="2366225"/>
          </a:xfrm>
          <a:prstGeom prst="rect">
            <a:avLst/>
          </a:prstGeom>
          <a:noFill/>
        </p:spPr>
        <p:txBody>
          <a:bodyPr wrap="square" rtlCol="0">
            <a:spAutoFit/>
          </a:bodyPr>
          <a:lstStyle/>
          <a:p>
            <a:pPr algn="ctr"/>
            <a:r>
              <a:rPr lang="nl-BE" sz="8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GROOT</a:t>
            </a:r>
          </a:p>
          <a:p>
            <a:pPr algn="ctr">
              <a:lnSpc>
                <a:spcPct val="50000"/>
              </a:lnSpc>
            </a:pP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O</a:t>
            </a: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ngelij</a:t>
            </a: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K</a:t>
            </a:r>
          </a:p>
        </p:txBody>
      </p:sp>
    </p:spTree>
    <p:extLst>
      <p:ext uri="{BB962C8B-B14F-4D97-AF65-F5344CB8AC3E}">
        <p14:creationId xmlns:p14="http://schemas.microsoft.com/office/powerpoint/2010/main" val="366729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FCC5D-4882-5C48-BE4E-FDA7CFD5D448}"/>
              </a:ext>
            </a:extLst>
          </p:cNvPr>
          <p:cNvSpPr>
            <a:spLocks noGrp="1"/>
          </p:cNvSpPr>
          <p:nvPr>
            <p:ph type="title"/>
          </p:nvPr>
        </p:nvSpPr>
        <p:spPr/>
        <p:txBody>
          <a:bodyPr/>
          <a:lstStyle/>
          <a:p>
            <a:pPr algn="ctr"/>
            <a:r>
              <a:rPr lang="nl-BE" b="1" dirty="0">
                <a:latin typeface="+mn-lt"/>
              </a:rPr>
              <a:t>CONCEPT</a:t>
            </a:r>
            <a:br>
              <a:rPr lang="nl-BE" b="1" dirty="0">
                <a:latin typeface="+mn-lt"/>
              </a:rPr>
            </a:br>
            <a:r>
              <a:rPr lang="nl-BE" b="1" dirty="0">
                <a:latin typeface="+mn-lt"/>
              </a:rPr>
              <a:t>weikcafé, sociocultureel centrum, politiek</a:t>
            </a:r>
          </a:p>
        </p:txBody>
      </p:sp>
      <p:sp>
        <p:nvSpPr>
          <p:cNvPr id="3" name="Tijdelijke aanduiding voor inhoud 2">
            <a:extLst>
              <a:ext uri="{FF2B5EF4-FFF2-40B4-BE49-F238E27FC236}">
                <a16:creationId xmlns:a16="http://schemas.microsoft.com/office/drawing/2014/main" id="{0A8481D5-D0D0-0549-B01A-C31DA22FA0A7}"/>
              </a:ext>
            </a:extLst>
          </p:cNvPr>
          <p:cNvSpPr>
            <a:spLocks noGrp="1"/>
          </p:cNvSpPr>
          <p:nvPr>
            <p:ph idx="1"/>
          </p:nvPr>
        </p:nvSpPr>
        <p:spPr>
          <a:xfrm>
            <a:off x="838200" y="2209799"/>
            <a:ext cx="10515600" cy="3967163"/>
          </a:xfrm>
        </p:spPr>
        <p:txBody>
          <a:bodyPr/>
          <a:lstStyle/>
          <a:p>
            <a:pPr marL="0" indent="0">
              <a:buNone/>
            </a:pPr>
            <a:r>
              <a:rPr lang="nl-BE" b="1" dirty="0"/>
              <a:t>-&gt; dagelijks: vaste klanten behouden:</a:t>
            </a:r>
          </a:p>
          <a:p>
            <a:pPr lvl="1"/>
            <a:r>
              <a:rPr lang="nl-BE" dirty="0"/>
              <a:t>gratis, laagdrempelige activiteiten, buurtcafé consolideren</a:t>
            </a:r>
          </a:p>
          <a:p>
            <a:pPr lvl="1"/>
            <a:endParaRPr lang="nl-BE" dirty="0"/>
          </a:p>
          <a:p>
            <a:pPr marL="0" indent="0">
              <a:buNone/>
            </a:pPr>
            <a:r>
              <a:rPr lang="nl-BE" b="1" dirty="0"/>
              <a:t>-&gt; weekends: nieuw publiek aantrekken:</a:t>
            </a:r>
          </a:p>
          <a:p>
            <a:pPr lvl="1"/>
            <a:r>
              <a:rPr lang="nl-BE" dirty="0"/>
              <a:t>gratis, culturele activiteiten, publieksvermenging</a:t>
            </a:r>
          </a:p>
          <a:p>
            <a:pPr lvl="1"/>
            <a:endParaRPr lang="nl-BE" dirty="0"/>
          </a:p>
          <a:p>
            <a:pPr marL="0" indent="0">
              <a:buNone/>
            </a:pPr>
            <a:r>
              <a:rPr lang="nl-BE" b="1" dirty="0"/>
              <a:t>-&gt; bijkomend: openheid voor plaatselijke organisaties, wijkwerking</a:t>
            </a:r>
          </a:p>
          <a:p>
            <a:pPr lvl="1"/>
            <a:r>
              <a:rPr lang="nl-BE" dirty="0"/>
              <a:t>gratis, ruimte en infrastructuur organisaties, partners</a:t>
            </a:r>
          </a:p>
          <a:p>
            <a:pPr lvl="1"/>
            <a:endParaRPr lang="nl-BE" dirty="0"/>
          </a:p>
          <a:p>
            <a:pPr lvl="1"/>
            <a:endParaRPr lang="nl-BE" dirty="0"/>
          </a:p>
        </p:txBody>
      </p:sp>
    </p:spTree>
    <p:extLst>
      <p:ext uri="{BB962C8B-B14F-4D97-AF65-F5344CB8AC3E}">
        <p14:creationId xmlns:p14="http://schemas.microsoft.com/office/powerpoint/2010/main" val="425832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BAF2AC7-4871-C44C-897D-4808F07A2F22}"/>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8" name="Titel 1">
            <a:extLst>
              <a:ext uri="{FF2B5EF4-FFF2-40B4-BE49-F238E27FC236}">
                <a16:creationId xmlns:a16="http://schemas.microsoft.com/office/drawing/2014/main" id="{DA07680C-6956-984B-B1A2-44B5FAC977AF}"/>
              </a:ext>
            </a:extLst>
          </p:cNvPr>
          <p:cNvSpPr txBox="1">
            <a:spLocks/>
          </p:cNvSpPr>
          <p:nvPr/>
        </p:nvSpPr>
        <p:spPr>
          <a:xfrm>
            <a:off x="1404731" y="3670853"/>
            <a:ext cx="9144000" cy="16149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mn-lt"/>
              </a:rPr>
              <a:t>REALISATIES</a:t>
            </a:r>
          </a:p>
        </p:txBody>
      </p:sp>
      <p:sp>
        <p:nvSpPr>
          <p:cNvPr id="9" name="Tekstvak 8">
            <a:extLst>
              <a:ext uri="{FF2B5EF4-FFF2-40B4-BE49-F238E27FC236}">
                <a16:creationId xmlns:a16="http://schemas.microsoft.com/office/drawing/2014/main" id="{0C0F2771-A544-F448-B79A-75F3DB77429F}"/>
              </a:ext>
            </a:extLst>
          </p:cNvPr>
          <p:cNvSpPr txBox="1"/>
          <p:nvPr/>
        </p:nvSpPr>
        <p:spPr>
          <a:xfrm>
            <a:off x="0" y="0"/>
            <a:ext cx="12192000" cy="2366225"/>
          </a:xfrm>
          <a:prstGeom prst="rect">
            <a:avLst/>
          </a:prstGeom>
          <a:noFill/>
        </p:spPr>
        <p:txBody>
          <a:bodyPr wrap="square" rtlCol="0">
            <a:spAutoFit/>
          </a:bodyPr>
          <a:lstStyle/>
          <a:p>
            <a:pPr algn="ctr"/>
            <a:r>
              <a:rPr lang="nl-BE" sz="8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GROOT</a:t>
            </a:r>
          </a:p>
          <a:p>
            <a:pPr algn="ctr">
              <a:lnSpc>
                <a:spcPct val="50000"/>
              </a:lnSpc>
            </a:pP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O</a:t>
            </a:r>
            <a:r>
              <a:rPr lang="nl-BE" sz="96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ngelij</a:t>
            </a:r>
            <a:r>
              <a:rPr lang="nl-BE" sz="12000" b="1" dirty="0">
                <a:ln w="10160">
                  <a:solidFill>
                    <a:schemeClr val="tx1"/>
                  </a:solidFill>
                  <a:prstDash val="solid"/>
                </a:ln>
                <a:solidFill>
                  <a:schemeClr val="bg1"/>
                </a:solidFill>
                <a:effectLst>
                  <a:outerShdw blurRad="38100" dist="22860" dir="5400000" algn="tl" rotWithShape="0">
                    <a:srgbClr val="000000">
                      <a:alpha val="30000"/>
                    </a:srgbClr>
                  </a:outerShdw>
                </a:effectLst>
                <a:latin typeface="Carnivalee Freakshow" panose="02000000000000000000" pitchFamily="2" charset="0"/>
              </a:rPr>
              <a:t>K</a:t>
            </a:r>
          </a:p>
        </p:txBody>
      </p:sp>
    </p:spTree>
    <p:extLst>
      <p:ext uri="{BB962C8B-B14F-4D97-AF65-F5344CB8AC3E}">
        <p14:creationId xmlns:p14="http://schemas.microsoft.com/office/powerpoint/2010/main" val="304809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53557391-F454-044E-A086-408B85A36B0F}"/>
              </a:ext>
            </a:extLst>
          </p:cNvPr>
          <p:cNvSpPr txBox="1"/>
          <p:nvPr/>
        </p:nvSpPr>
        <p:spPr>
          <a:xfrm>
            <a:off x="292100" y="406400"/>
            <a:ext cx="5181600" cy="4893647"/>
          </a:xfrm>
          <a:prstGeom prst="rect">
            <a:avLst/>
          </a:prstGeom>
          <a:noFill/>
        </p:spPr>
        <p:txBody>
          <a:bodyPr wrap="square" rtlCol="0">
            <a:spAutoFit/>
          </a:bodyPr>
          <a:lstStyle/>
          <a:p>
            <a:pPr algn="ctr"/>
            <a:r>
              <a:rPr lang="nl-BE" sz="2400" b="1" dirty="0"/>
              <a:t>REALISATIES</a:t>
            </a:r>
          </a:p>
          <a:p>
            <a:pPr algn="ctr"/>
            <a:r>
              <a:rPr lang="nl-BE" sz="2400" b="1" dirty="0"/>
              <a:t>OPENINGSUREN EN DAGEN</a:t>
            </a:r>
          </a:p>
          <a:p>
            <a:endParaRPr lang="nl-BE" sz="1200" dirty="0"/>
          </a:p>
          <a:p>
            <a:pPr algn="ctr"/>
            <a:r>
              <a:rPr lang="nl-BE" sz="2000" b="1" dirty="0"/>
              <a:t>• SEPTEMBER ‘21:</a:t>
            </a:r>
          </a:p>
          <a:p>
            <a:pPr algn="ctr"/>
            <a:endParaRPr lang="nl-BE" sz="1600" dirty="0"/>
          </a:p>
          <a:p>
            <a:pPr algn="ctr"/>
            <a:r>
              <a:rPr lang="nl-BE" sz="1600" dirty="0"/>
              <a:t>OPEN 6 DAGEN OP 7</a:t>
            </a:r>
            <a:br>
              <a:rPr lang="nl-BE" sz="1600" dirty="0"/>
            </a:br>
            <a:br>
              <a:rPr lang="nl-BE" sz="1600" dirty="0"/>
            </a:br>
            <a:r>
              <a:rPr lang="nl-BE" sz="1600" dirty="0"/>
              <a:t>OPENINGSUREN: 16U tot 22 U</a:t>
            </a:r>
            <a:br>
              <a:rPr lang="nl-BE" sz="1600" dirty="0"/>
            </a:br>
            <a:br>
              <a:rPr lang="nl-BE" sz="1600" dirty="0"/>
            </a:br>
            <a:r>
              <a:rPr lang="nl-BE" sz="1600" dirty="0"/>
              <a:t>4 TAPPERS</a:t>
            </a:r>
            <a:br>
              <a:rPr lang="nl-BE" sz="1600" dirty="0"/>
            </a:br>
            <a:br>
              <a:rPr lang="nl-BE" sz="1200" dirty="0"/>
            </a:br>
            <a:br>
              <a:rPr lang="nl-BE" sz="1200" dirty="0"/>
            </a:br>
            <a:r>
              <a:rPr lang="nl-BE" sz="2000" b="1" dirty="0"/>
              <a:t>• DECEMBER ‘22:</a:t>
            </a:r>
          </a:p>
          <a:p>
            <a:pPr algn="ctr"/>
            <a:endParaRPr lang="nl-BE" sz="1200" dirty="0"/>
          </a:p>
          <a:p>
            <a:pPr algn="ctr"/>
            <a:r>
              <a:rPr lang="nl-BE" sz="1600" dirty="0"/>
              <a:t>OPEN 7 DAGEN OP 7</a:t>
            </a:r>
            <a:br>
              <a:rPr lang="nl-BE" sz="1600" dirty="0"/>
            </a:br>
            <a:br>
              <a:rPr lang="nl-BE" sz="1600" dirty="0"/>
            </a:br>
            <a:r>
              <a:rPr lang="nl-BE" sz="1600" dirty="0"/>
              <a:t>OPENINGSUREN: 12U tot ?? U</a:t>
            </a:r>
          </a:p>
          <a:p>
            <a:pPr algn="ctr"/>
            <a:br>
              <a:rPr lang="nl-BE" sz="1600" dirty="0"/>
            </a:br>
            <a:r>
              <a:rPr lang="nl-BE" sz="1600" dirty="0"/>
              <a:t>8 TAPPERS</a:t>
            </a:r>
          </a:p>
        </p:txBody>
      </p:sp>
      <p:sp>
        <p:nvSpPr>
          <p:cNvPr id="9" name="Tekstvak 8">
            <a:extLst>
              <a:ext uri="{FF2B5EF4-FFF2-40B4-BE49-F238E27FC236}">
                <a16:creationId xmlns:a16="http://schemas.microsoft.com/office/drawing/2014/main" id="{88C2C9D0-2349-804A-AAAC-12F90D904083}"/>
              </a:ext>
            </a:extLst>
          </p:cNvPr>
          <p:cNvSpPr txBox="1"/>
          <p:nvPr/>
        </p:nvSpPr>
        <p:spPr>
          <a:xfrm>
            <a:off x="5918200" y="406399"/>
            <a:ext cx="5181600" cy="5078313"/>
          </a:xfrm>
          <a:prstGeom prst="rect">
            <a:avLst/>
          </a:prstGeom>
          <a:noFill/>
        </p:spPr>
        <p:txBody>
          <a:bodyPr wrap="square" rtlCol="0">
            <a:spAutoFit/>
          </a:bodyPr>
          <a:lstStyle/>
          <a:p>
            <a:pPr algn="ctr"/>
            <a:r>
              <a:rPr lang="nl-BE" sz="2400" b="1" dirty="0"/>
              <a:t>REALISATIES </a:t>
            </a:r>
          </a:p>
          <a:p>
            <a:pPr algn="ctr"/>
            <a:r>
              <a:rPr lang="nl-BE" sz="2400" b="1" dirty="0"/>
              <a:t>OMZET EN AANBOD PER WEEK</a:t>
            </a:r>
          </a:p>
          <a:p>
            <a:endParaRPr lang="nl-BE" sz="1200" dirty="0"/>
          </a:p>
          <a:p>
            <a:pPr algn="ctr"/>
            <a:r>
              <a:rPr lang="nl-BE" sz="2000" b="1" dirty="0"/>
              <a:t>• SEPTEMBER ’21</a:t>
            </a:r>
          </a:p>
          <a:p>
            <a:pPr algn="ctr"/>
            <a:endParaRPr lang="nl-BE" sz="1600" dirty="0"/>
          </a:p>
          <a:p>
            <a:pPr algn="ctr"/>
            <a:r>
              <a:rPr lang="nl-BE" sz="1600" dirty="0"/>
              <a:t>3 VATEN STELLA / WEEK</a:t>
            </a:r>
            <a:br>
              <a:rPr lang="nl-BE" sz="1600" dirty="0"/>
            </a:br>
            <a:br>
              <a:rPr lang="nl-BE" sz="1600" dirty="0"/>
            </a:br>
            <a:r>
              <a:rPr lang="nl-BE" sz="1600" dirty="0"/>
              <a:t>1 BIER OP VAT</a:t>
            </a:r>
            <a:br>
              <a:rPr lang="nl-BE" sz="1600" dirty="0"/>
            </a:br>
            <a:br>
              <a:rPr lang="nl-BE" sz="1200" dirty="0"/>
            </a:br>
            <a:br>
              <a:rPr lang="nl-BE" sz="1200" dirty="0"/>
            </a:br>
            <a:r>
              <a:rPr lang="nl-BE" sz="2000" b="1" dirty="0"/>
              <a:t>• DECEMBER ‘22:</a:t>
            </a:r>
          </a:p>
          <a:p>
            <a:pPr algn="ctr"/>
            <a:endParaRPr lang="nl-BE" sz="1200" dirty="0"/>
          </a:p>
          <a:p>
            <a:pPr algn="ctr"/>
            <a:r>
              <a:rPr lang="nl-BE" sz="1600" dirty="0"/>
              <a:t>7 VATEN STELLA PER WEEK</a:t>
            </a:r>
          </a:p>
          <a:p>
            <a:pPr algn="ctr"/>
            <a:r>
              <a:rPr lang="nl-BE" sz="1600" dirty="0"/>
              <a:t>CHIMAY OP VAT</a:t>
            </a:r>
            <a:br>
              <a:rPr lang="nl-BE" sz="1600" dirty="0"/>
            </a:br>
            <a:r>
              <a:rPr lang="nl-BE" sz="1600" dirty="0"/>
              <a:t>TRIPEL D’ANVERS OP VAT</a:t>
            </a:r>
          </a:p>
          <a:p>
            <a:pPr algn="ctr"/>
            <a:endParaRPr lang="nl-BE" sz="1600" dirty="0"/>
          </a:p>
          <a:p>
            <a:pPr algn="ctr"/>
            <a:r>
              <a:rPr lang="nl-BE" sz="1600" dirty="0"/>
              <a:t>ETEN</a:t>
            </a:r>
            <a:br>
              <a:rPr lang="nl-BE" sz="1600" dirty="0"/>
            </a:br>
            <a:br>
              <a:rPr lang="nl-BE" sz="1600" dirty="0"/>
            </a:br>
            <a:r>
              <a:rPr lang="nl-BE" sz="1600" dirty="0"/>
              <a:t>UITBREIDING KAART (THEE, GEMBER, SPECIALE BIEREN, …)</a:t>
            </a:r>
          </a:p>
          <a:p>
            <a:endParaRPr lang="nl-BE" sz="1200" dirty="0"/>
          </a:p>
        </p:txBody>
      </p:sp>
      <p:cxnSp>
        <p:nvCxnSpPr>
          <p:cNvPr id="11" name="Rechte verbindingslijn 10">
            <a:extLst>
              <a:ext uri="{FF2B5EF4-FFF2-40B4-BE49-F238E27FC236}">
                <a16:creationId xmlns:a16="http://schemas.microsoft.com/office/drawing/2014/main" id="{FA5DF0B9-D601-8C43-A28B-C20597131164}"/>
              </a:ext>
            </a:extLst>
          </p:cNvPr>
          <p:cNvCxnSpPr/>
          <p:nvPr/>
        </p:nvCxnSpPr>
        <p:spPr>
          <a:xfrm>
            <a:off x="5473700" y="406399"/>
            <a:ext cx="0" cy="50783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62122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1564</Words>
  <Application>Microsoft Macintosh PowerPoint</Application>
  <PresentationFormat>Breedbeeld</PresentationFormat>
  <Paragraphs>335</Paragraphs>
  <Slides>27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Calibri</vt:lpstr>
      <vt:lpstr>Calibri Light</vt:lpstr>
      <vt:lpstr>Carnivalee Freakshow</vt:lpstr>
      <vt:lpstr>Symbol</vt:lpstr>
      <vt:lpstr>Kantoorthema</vt:lpstr>
      <vt:lpstr>STATUTAIRE ALGEMENE VERGADERING</vt:lpstr>
      <vt:lpstr>ALGEMENE STATUTAIRE VERGADERING OPZET</vt:lpstr>
      <vt:lpstr>ALGEMENE STATUTAIRE VERGADERING</vt:lpstr>
      <vt:lpstr> ALGEMENE STATUTAIRE VERGADERING</vt:lpstr>
      <vt:lpstr>GEEN ALGEMENE STATUTAIRE VERGADERING</vt:lpstr>
      <vt:lpstr>PowerPoint-presentatie</vt:lpstr>
      <vt:lpstr>CONCEPT weikcafé, sociocultureel centrum, politiek</vt:lpstr>
      <vt:lpstr>PowerPoint-presentatie</vt:lpstr>
      <vt:lpstr>PowerPoint-presentatie</vt:lpstr>
      <vt:lpstr>PowerPoint-presentatie</vt:lpstr>
      <vt:lpstr>PowerPoint-presentatie</vt:lpstr>
      <vt:lpstr>TUSSENKOMSTEN</vt:lpstr>
      <vt:lpstr>PowerPoint-presentatie</vt:lpstr>
      <vt:lpstr>VERSCHUIVINGEN QUA MEDEWERKERS</vt:lpstr>
      <vt:lpstr>VERSCHUIVINGEN QUA CONCEPT</vt:lpstr>
      <vt:lpstr>PowerPoint-presentatie</vt:lpstr>
      <vt:lpstr>WERKWIJZE</vt:lpstr>
      <vt:lpstr>KASBOEK (dagelijks door tapper ingevuld)</vt:lpstr>
      <vt:lpstr>EXCELL (overzicht inkomsten)</vt:lpstr>
      <vt:lpstr>EXCELL (uitgaven) </vt:lpstr>
      <vt:lpstr>INKOMSTEN (overzicht nov ‘21 – dec ‘22) </vt:lpstr>
      <vt:lpstr>MAANDELIJKSE UITGAVEN (gemiddeld) </vt:lpstr>
      <vt:lpstr>PowerPoint-presentatie</vt:lpstr>
      <vt:lpstr>UITSTAANDE BEDRAGEN  </vt:lpstr>
      <vt:lpstr>PROBLEMEN</vt:lpstr>
      <vt:lpstr>VOORSTEL</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2021-2022</dc:title>
  <dc:creator>Peter terryn</dc:creator>
  <cp:lastModifiedBy>Peter terryn</cp:lastModifiedBy>
  <cp:revision>51</cp:revision>
  <dcterms:created xsi:type="dcterms:W3CDTF">2022-12-25T13:32:27Z</dcterms:created>
  <dcterms:modified xsi:type="dcterms:W3CDTF">2022-12-27T18:35:14Z</dcterms:modified>
</cp:coreProperties>
</file>